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handoutMasterIdLst>
    <p:handoutMasterId r:id="rId24"/>
  </p:handoutMasterIdLst>
  <p:sldIdLst>
    <p:sldId id="256" r:id="rId2"/>
    <p:sldId id="257" r:id="rId3"/>
    <p:sldId id="259" r:id="rId4"/>
    <p:sldId id="258" r:id="rId5"/>
    <p:sldId id="260" r:id="rId6"/>
    <p:sldId id="261" r:id="rId7"/>
    <p:sldId id="268" r:id="rId8"/>
    <p:sldId id="263" r:id="rId9"/>
    <p:sldId id="264" r:id="rId10"/>
    <p:sldId id="265" r:id="rId11"/>
    <p:sldId id="269" r:id="rId12"/>
    <p:sldId id="270" r:id="rId13"/>
    <p:sldId id="271" r:id="rId14"/>
    <p:sldId id="272" r:id="rId15"/>
    <p:sldId id="273" r:id="rId16"/>
    <p:sldId id="274" r:id="rId17"/>
    <p:sldId id="275" r:id="rId18"/>
    <p:sldId id="276" r:id="rId19"/>
    <p:sldId id="267"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9" autoAdjust="0"/>
    <p:restoredTop sz="98768" autoAdjust="0"/>
  </p:normalViewPr>
  <p:slideViewPr>
    <p:cSldViewPr>
      <p:cViewPr varScale="1">
        <p:scale>
          <a:sx n="70" d="100"/>
          <a:sy n="70" d="100"/>
        </p:scale>
        <p:origin x="-1308"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5D5930-E597-4FA8-9A83-884F458CF624}" type="datetimeFigureOut">
              <a:rPr lang="en-US" smtClean="0"/>
              <a:pPr/>
              <a:t>12/3/2010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095AB3-109B-4AC8-8587-0F62B5AFCB1B}"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21BFE-743F-4481-9EA8-AF256D7809BF}" type="datetimeFigureOut">
              <a:rPr lang="en-US" smtClean="0"/>
              <a:pPr/>
              <a:t>12/3/2010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Stefan Jakšić  - jaksamoowe@gmail.com  ; Nenad Ivanović - nenadpeauau@gmail.com</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1A4EE-712F-40FF-B151-85ABFAEE7363}"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knime.org/server-li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Weka_(machine_learn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KNI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Eclipse_(software)" TargetMode="External"/><Relationship Id="rId7" Type="http://schemas.openxmlformats.org/officeDocument/2006/relationships/hyperlink" Target="http://en.wikipedia.org/wiki/Java_(software_platfor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Chemistry_Development_Kit" TargetMode="External"/><Relationship Id="rId5" Type="http://schemas.openxmlformats.org/officeDocument/2006/relationships/hyperlink" Target="http://en.wikipedia.org/wiki/Weka_(machine_learning)" TargetMode="External"/><Relationship Id="rId4" Type="http://schemas.openxmlformats.org/officeDocument/2006/relationships/hyperlink" Target="http://en.wikipedia.org/wiki/R_(programming_languag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11A4EE-712F-40FF-B151-85ABFAEE7363}"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Stefan Jakšić  - jaksamoowe@gmail.com  ; Nenad Ivanović - nenadpeauau@gmail.com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sz="1200" b="0" i="0" kern="1200" dirty="0" smtClean="0">
                <a:solidFill>
                  <a:schemeClr val="tx1"/>
                </a:solidFill>
                <a:latin typeface="+mn-lt"/>
                <a:ea typeface="+mn-ea"/>
                <a:cs typeface="+mn-cs"/>
              </a:rPr>
              <a:t>The Enterprise server provides the same functionality as </a:t>
            </a:r>
            <a:r>
              <a:rPr lang="en-US" sz="1200" b="0" i="0" u="none" strike="noStrike" kern="1200" dirty="0" smtClean="0">
                <a:solidFill>
                  <a:schemeClr val="tx1"/>
                </a:solidFill>
                <a:latin typeface="+mn-lt"/>
                <a:ea typeface="+mn-ea"/>
                <a:cs typeface="+mn-cs"/>
                <a:hlinkClick r:id="rId3"/>
              </a:rPr>
              <a:t>Server Lite</a:t>
            </a:r>
            <a:r>
              <a:rPr lang="en-US" sz="1200" b="0" i="0" kern="1200" dirty="0" smtClean="0">
                <a:solidFill>
                  <a:schemeClr val="tx1"/>
                </a:solidFill>
                <a:latin typeface="+mn-lt"/>
                <a:ea typeface="+mn-ea"/>
                <a:cs typeface="+mn-cs"/>
              </a:rPr>
              <a:t> but adds user access management. User classes can be assigned and privileges on workflows and the workflow execution can be given to individual users or user classes. In addition scheduled execution capabilities enable workflows to be executed at specific dates and times. The Enterprise Server also provides access to KNIME workflows via Web Services in order integrate with custom build applications and to operate in your service oriented architecture (SOA).</a:t>
            </a:r>
            <a:endParaRPr lang="sr-Cyrl-RS" sz="1200" b="0" i="0" kern="1200" dirty="0" smtClean="0">
              <a:solidFill>
                <a:schemeClr val="tx1"/>
              </a:solidFill>
              <a:latin typeface="+mn-lt"/>
              <a:ea typeface="+mn-ea"/>
              <a:cs typeface="+mn-cs"/>
            </a:endParaRPr>
          </a:p>
          <a:p>
            <a:endParaRPr lang="sr-Cyrl-R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KNIME Enterprise Server provides different repositories and allows implementation of workflows from different user interfaces</a:t>
            </a:r>
            <a:endParaRPr lang="sr-Cyrl-RS" sz="1200" b="0" i="0" kern="1200" dirty="0" smtClean="0">
              <a:solidFill>
                <a:schemeClr val="tx1"/>
              </a:solidFill>
              <a:latin typeface="+mn-lt"/>
              <a:ea typeface="+mn-ea"/>
              <a:cs typeface="+mn-cs"/>
            </a:endParaRPr>
          </a:p>
          <a:p>
            <a:endParaRPr lang="sr-Cyrl-R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Feature Overview</a:t>
            </a:r>
          </a:p>
          <a:p>
            <a:r>
              <a:rPr lang="en-US" sz="1200" b="0" i="0" kern="1200" dirty="0" smtClean="0">
                <a:solidFill>
                  <a:schemeClr val="tx1"/>
                </a:solidFill>
                <a:latin typeface="+mn-lt"/>
                <a:ea typeface="+mn-ea"/>
                <a:cs typeface="+mn-cs"/>
              </a:rPr>
              <a:t>Collaboration</a:t>
            </a:r>
          </a:p>
          <a:p>
            <a:r>
              <a:rPr lang="en-US" sz="1200" b="0" i="0" kern="1200" dirty="0" smtClean="0">
                <a:solidFill>
                  <a:schemeClr val="tx1"/>
                </a:solidFill>
                <a:latin typeface="+mn-lt"/>
                <a:ea typeface="+mn-ea"/>
                <a:cs typeface="+mn-cs"/>
              </a:rPr>
              <a:t>Workflow repository: pre-configured workflows on server repository, which can be applied to new data sets</a:t>
            </a:r>
          </a:p>
          <a:p>
            <a:r>
              <a:rPr lang="en-US" sz="1200" b="0" i="0" kern="1200" dirty="0" smtClean="0">
                <a:solidFill>
                  <a:schemeClr val="tx1"/>
                </a:solidFill>
                <a:latin typeface="+mn-lt"/>
                <a:ea typeface="+mn-ea"/>
                <a:cs typeface="+mn-cs"/>
              </a:rPr>
              <a:t>User rights management</a:t>
            </a:r>
          </a:p>
          <a:p>
            <a:r>
              <a:rPr lang="en-US" sz="1200" b="0" i="0" kern="1200" dirty="0" smtClean="0">
                <a:solidFill>
                  <a:schemeClr val="tx1"/>
                </a:solidFill>
                <a:latin typeface="+mn-lt"/>
                <a:ea typeface="+mn-ea"/>
                <a:cs typeface="+mn-cs"/>
              </a:rPr>
              <a:t>Secure user authentication and role management</a:t>
            </a:r>
          </a:p>
          <a:p>
            <a:r>
              <a:rPr lang="en-US" sz="1200" b="0" i="0" kern="1200" dirty="0" smtClean="0">
                <a:solidFill>
                  <a:schemeClr val="tx1"/>
                </a:solidFill>
                <a:latin typeface="+mn-lt"/>
                <a:ea typeface="+mn-ea"/>
                <a:cs typeface="+mn-cs"/>
              </a:rPr>
              <a:t>User rights at workflow level:</a:t>
            </a:r>
          </a:p>
          <a:p>
            <a:r>
              <a:rPr lang="en-US" sz="1200" b="0" i="0" kern="1200" dirty="0" smtClean="0">
                <a:solidFill>
                  <a:schemeClr val="tx1"/>
                </a:solidFill>
                <a:latin typeface="+mn-lt"/>
                <a:ea typeface="+mn-ea"/>
                <a:cs typeface="+mn-cs"/>
              </a:rPr>
              <a:t>Read, modify workflows</a:t>
            </a:r>
          </a:p>
          <a:p>
            <a:r>
              <a:rPr lang="en-US" sz="1200" b="0" i="0" kern="1200" dirty="0" smtClean="0">
                <a:solidFill>
                  <a:schemeClr val="tx1"/>
                </a:solidFill>
                <a:latin typeface="+mn-lt"/>
                <a:ea typeface="+mn-ea"/>
                <a:cs typeface="+mn-cs"/>
              </a:rPr>
              <a:t>Execute workflows</a:t>
            </a:r>
          </a:p>
          <a:p>
            <a:r>
              <a:rPr lang="en-US" sz="1200" b="0" i="0" kern="1200" dirty="0" smtClean="0">
                <a:solidFill>
                  <a:schemeClr val="tx1"/>
                </a:solidFill>
                <a:latin typeface="+mn-lt"/>
                <a:ea typeface="+mn-ea"/>
                <a:cs typeface="+mn-cs"/>
              </a:rPr>
              <a:t>Create or remove workflows in server repository</a:t>
            </a:r>
          </a:p>
          <a:p>
            <a:r>
              <a:rPr lang="en-US" sz="1200" b="0" i="0" kern="1200" dirty="0" smtClean="0">
                <a:solidFill>
                  <a:schemeClr val="tx1"/>
                </a:solidFill>
                <a:latin typeface="+mn-lt"/>
                <a:ea typeface="+mn-ea"/>
                <a:cs typeface="+mn-cs"/>
              </a:rPr>
              <a:t>Remote and scheduled execution</a:t>
            </a:r>
          </a:p>
          <a:p>
            <a:r>
              <a:rPr lang="en-US" sz="1200" b="0" i="0" kern="1200" dirty="0" smtClean="0">
                <a:solidFill>
                  <a:schemeClr val="tx1"/>
                </a:solidFill>
                <a:latin typeface="+mn-lt"/>
                <a:ea typeface="+mn-ea"/>
                <a:cs typeface="+mn-cs"/>
              </a:rPr>
              <a:t>Execution of compute- or data-intensive workflows on the server</a:t>
            </a:r>
          </a:p>
          <a:p>
            <a:r>
              <a:rPr lang="en-US" sz="1200" b="0" i="0" kern="1200" dirty="0" smtClean="0">
                <a:solidFill>
                  <a:schemeClr val="tx1"/>
                </a:solidFill>
                <a:latin typeface="+mn-lt"/>
                <a:ea typeface="+mn-ea"/>
                <a:cs typeface="+mn-cs"/>
              </a:rPr>
              <a:t>Scheduled execution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By time: execute workflow for data import, or report generation at certain time intervals (daily, weekly, etc.)</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Advantages</a:t>
            </a:r>
          </a:p>
          <a:p>
            <a:r>
              <a:rPr lang="en-US" sz="1200" b="1" i="0" kern="1200" dirty="0" smtClean="0">
                <a:solidFill>
                  <a:schemeClr val="tx1"/>
                </a:solidFill>
                <a:latin typeface="+mn-lt"/>
                <a:ea typeface="+mn-ea"/>
                <a:cs typeface="+mn-cs"/>
              </a:rPr>
              <a:t>Share Workflows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Workflows can now be shared among team members on a central server.</a:t>
            </a:r>
          </a:p>
          <a:p>
            <a:r>
              <a:rPr lang="en-US" sz="1200" b="1" i="0" kern="1200" dirty="0" smtClean="0">
                <a:solidFill>
                  <a:schemeClr val="tx1"/>
                </a:solidFill>
                <a:latin typeface="+mn-lt"/>
                <a:ea typeface="+mn-ea"/>
                <a:cs typeface="+mn-cs"/>
              </a:rPr>
              <a:t>Control Access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access to the workflows and their execution can be controlled through user rights and user classes.</a:t>
            </a:r>
          </a:p>
          <a:p>
            <a:r>
              <a:rPr lang="en-US" sz="1200" b="1" i="0" kern="1200" dirty="0" smtClean="0">
                <a:solidFill>
                  <a:schemeClr val="tx1"/>
                </a:solidFill>
                <a:latin typeface="+mn-lt"/>
                <a:ea typeface="+mn-ea"/>
                <a:cs typeface="+mn-cs"/>
              </a:rPr>
              <a:t>Remote Execution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remote execution capabilities relieve local PC</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resources when performing complex calculations.</a:t>
            </a:r>
          </a:p>
          <a:p>
            <a:r>
              <a:rPr lang="en-US" sz="1200" b="1" i="0" kern="1200" dirty="0" smtClean="0">
                <a:solidFill>
                  <a:schemeClr val="tx1"/>
                </a:solidFill>
                <a:latin typeface="+mn-lt"/>
                <a:ea typeface="+mn-ea"/>
                <a:cs typeface="+mn-cs"/>
              </a:rPr>
              <a:t>Scheduled Execution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Scheduling lets you execute tasks on a single or repeated basis and is tightly integrated into the KNIME user interface.</a:t>
            </a:r>
          </a:p>
          <a:p>
            <a:r>
              <a:rPr lang="en-US" sz="1200" b="1" i="0" kern="1200" dirty="0" smtClean="0">
                <a:solidFill>
                  <a:schemeClr val="tx1"/>
                </a:solidFill>
                <a:latin typeface="+mn-lt"/>
                <a:ea typeface="+mn-ea"/>
                <a:cs typeface="+mn-cs"/>
              </a:rPr>
              <a:t>SOA Integration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Workflows can be accessed as web services which makes integration into your corporate environment easy.</a:t>
            </a:r>
          </a:p>
          <a:p>
            <a:r>
              <a:rPr lang="en-US" dirty="0" smtClean="0"/>
              <a:t/>
            </a:r>
            <a:br>
              <a:rPr lang="en-US" dirty="0" smtClean="0"/>
            </a:br>
            <a:endParaRPr lang="en-US" sz="1200" b="0" i="0" kern="1200" dirty="0" smtClean="0">
              <a:solidFill>
                <a:schemeClr val="tx1"/>
              </a:solidFill>
              <a:latin typeface="+mn-lt"/>
              <a:ea typeface="+mn-ea"/>
              <a:cs typeface="+mn-cs"/>
            </a:endParaRPr>
          </a:p>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Cyrl-RS" sz="1200" dirty="0" smtClean="0"/>
              <a:t>Data mining is not automated process, no matter how effective DM software is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present the four following important points for open source data mining</a:t>
            </a:r>
          </a:p>
          <a:p>
            <a:r>
              <a:rPr lang="en-US" sz="1200" kern="1200" baseline="0" dirty="0" smtClean="0">
                <a:solidFill>
                  <a:schemeClr val="tx1"/>
                </a:solidFill>
                <a:latin typeface="+mn-lt"/>
                <a:ea typeface="+mn-ea"/>
                <a:cs typeface="+mn-cs"/>
              </a:rPr>
              <a:t>systems to gain greater success in deployment:</a:t>
            </a:r>
          </a:p>
          <a:p>
            <a:r>
              <a:rPr lang="en-US" sz="1200" kern="1200" baseline="0" dirty="0" smtClean="0">
                <a:solidFill>
                  <a:schemeClr val="tx1"/>
                </a:solidFill>
                <a:latin typeface="+mn-lt"/>
                <a:ea typeface="+mn-ea"/>
                <a:cs typeface="+mn-cs"/>
              </a:rPr>
              <a:t>1. </a:t>
            </a:r>
            <a:r>
              <a:rPr lang="en-US" sz="1200" b="1" kern="1200" baseline="0" dirty="0" smtClean="0">
                <a:solidFill>
                  <a:schemeClr val="tx1"/>
                </a:solidFill>
                <a:latin typeface="+mn-lt"/>
                <a:ea typeface="+mn-ea"/>
                <a:cs typeface="+mn-cs"/>
              </a:rPr>
              <a:t>Supporting various data sources</a:t>
            </a:r>
          </a:p>
          <a:p>
            <a:r>
              <a:rPr lang="en-US" sz="1200" kern="1200" baseline="0" dirty="0" smtClean="0">
                <a:solidFill>
                  <a:schemeClr val="tx1"/>
                </a:solidFill>
                <a:latin typeface="+mn-lt"/>
                <a:ea typeface="+mn-ea"/>
                <a:cs typeface="+mn-cs"/>
              </a:rPr>
              <a:t>A good open source data mining system should support most commonly</a:t>
            </a:r>
          </a:p>
          <a:p>
            <a:r>
              <a:rPr lang="en-US" sz="1200" kern="1200" baseline="0" dirty="0" smtClean="0">
                <a:solidFill>
                  <a:schemeClr val="tx1"/>
                </a:solidFill>
                <a:latin typeface="+mn-lt"/>
                <a:ea typeface="+mn-ea"/>
                <a:cs typeface="+mn-cs"/>
              </a:rPr>
              <a:t>used data sources, such as the open source and commercial databases, csv</a:t>
            </a:r>
          </a:p>
          <a:p>
            <a:r>
              <a:rPr lang="en-US" sz="1200" kern="1200" baseline="0" dirty="0" smtClean="0">
                <a:solidFill>
                  <a:schemeClr val="tx1"/>
                </a:solidFill>
                <a:latin typeface="+mn-lt"/>
                <a:ea typeface="+mn-ea"/>
                <a:cs typeface="+mn-cs"/>
              </a:rPr>
              <a:t>files, and user defined formats.</a:t>
            </a:r>
          </a:p>
          <a:p>
            <a:r>
              <a:rPr lang="en-US" sz="1200" kern="1200" baseline="0" dirty="0" smtClean="0">
                <a:solidFill>
                  <a:schemeClr val="tx1"/>
                </a:solidFill>
                <a:latin typeface="+mn-lt"/>
                <a:ea typeface="+mn-ea"/>
                <a:cs typeface="+mn-cs"/>
              </a:rPr>
              <a:t>2. </a:t>
            </a:r>
            <a:r>
              <a:rPr lang="en-US" sz="1200" b="1" kern="1200" baseline="0" dirty="0" smtClean="0">
                <a:solidFill>
                  <a:schemeClr val="tx1"/>
                </a:solidFill>
                <a:latin typeface="+mn-lt"/>
                <a:ea typeface="+mn-ea"/>
                <a:cs typeface="+mn-cs"/>
              </a:rPr>
              <a:t>Providing high performance data mining</a:t>
            </a:r>
          </a:p>
          <a:p>
            <a:r>
              <a:rPr lang="en-US" sz="1200" kern="1200" baseline="0" dirty="0" smtClean="0">
                <a:solidFill>
                  <a:schemeClr val="tx1"/>
                </a:solidFill>
                <a:latin typeface="+mn-lt"/>
                <a:ea typeface="+mn-ea"/>
                <a:cs typeface="+mn-cs"/>
              </a:rPr>
              <a:t>Most open source data mining systems can’t operate on large volumes of</a:t>
            </a:r>
          </a:p>
          <a:p>
            <a:r>
              <a:rPr lang="en-US" sz="1200" kern="1200" baseline="0" dirty="0" smtClean="0">
                <a:solidFill>
                  <a:schemeClr val="tx1"/>
                </a:solidFill>
                <a:latin typeface="+mn-lt"/>
                <a:ea typeface="+mn-ea"/>
                <a:cs typeface="+mn-cs"/>
              </a:rPr>
              <a:t>data. To offer high performance data mining we need to either rewrite the</a:t>
            </a:r>
          </a:p>
          <a:p>
            <a:r>
              <a:rPr lang="en-US" sz="1200" kern="1200" baseline="0" dirty="0" smtClean="0">
                <a:solidFill>
                  <a:schemeClr val="tx1"/>
                </a:solidFill>
                <a:latin typeface="+mn-lt"/>
                <a:ea typeface="+mn-ea"/>
                <a:cs typeface="+mn-cs"/>
              </a:rPr>
              <a:t>algorithms (e.g. parallel and distributed algorithms) or more simply to improve</a:t>
            </a:r>
          </a:p>
          <a:p>
            <a:r>
              <a:rPr lang="en-US" sz="1200" kern="1200" baseline="0" dirty="0" smtClean="0">
                <a:solidFill>
                  <a:schemeClr val="tx1"/>
                </a:solidFill>
                <a:latin typeface="+mn-lt"/>
                <a:ea typeface="+mn-ea"/>
                <a:cs typeface="+mn-cs"/>
              </a:rPr>
              <a:t>the hardware on which the software is running.</a:t>
            </a:r>
          </a:p>
          <a:p>
            <a:r>
              <a:rPr lang="en-US" sz="1200" kern="1200" baseline="0" dirty="0" smtClean="0">
                <a:solidFill>
                  <a:schemeClr val="tx1"/>
                </a:solidFill>
                <a:latin typeface="+mn-lt"/>
                <a:ea typeface="+mn-ea"/>
                <a:cs typeface="+mn-cs"/>
              </a:rPr>
              <a:t>3. </a:t>
            </a:r>
            <a:r>
              <a:rPr lang="en-US" sz="1200" b="1" kern="1200" baseline="0" dirty="0" smtClean="0">
                <a:solidFill>
                  <a:schemeClr val="tx1"/>
                </a:solidFill>
                <a:latin typeface="+mn-lt"/>
                <a:ea typeface="+mn-ea"/>
                <a:cs typeface="+mn-cs"/>
              </a:rPr>
              <a:t>Proving more domain-specific techniques</a:t>
            </a:r>
          </a:p>
          <a:p>
            <a:r>
              <a:rPr lang="en-US" sz="1200" kern="1200" baseline="0" dirty="0" smtClean="0">
                <a:solidFill>
                  <a:schemeClr val="tx1"/>
                </a:solidFill>
                <a:latin typeface="+mn-lt"/>
                <a:ea typeface="+mn-ea"/>
                <a:cs typeface="+mn-cs"/>
              </a:rPr>
              <a:t>Most data mining systems integrate many algorithms at the whim of the</a:t>
            </a:r>
          </a:p>
          <a:p>
            <a:r>
              <a:rPr lang="en-US" sz="1200" kern="1200" baseline="0" dirty="0" smtClean="0">
                <a:solidFill>
                  <a:schemeClr val="tx1"/>
                </a:solidFill>
                <a:latin typeface="+mn-lt"/>
                <a:ea typeface="+mn-ea"/>
                <a:cs typeface="+mn-cs"/>
              </a:rPr>
              <a:t>researchers, rather than for the benefit of business.We need to better identify</a:t>
            </a:r>
          </a:p>
          <a:p>
            <a:r>
              <a:rPr lang="en-US" sz="1200" kern="1200" baseline="0" dirty="0" smtClean="0">
                <a:solidFill>
                  <a:schemeClr val="tx1"/>
                </a:solidFill>
                <a:latin typeface="+mn-lt"/>
                <a:ea typeface="+mn-ea"/>
                <a:cs typeface="+mn-cs"/>
              </a:rPr>
              <a:t>algorithms that match the data to be processed. One approach will be to</a:t>
            </a:r>
          </a:p>
          <a:p>
            <a:r>
              <a:rPr lang="en-US" sz="1200" kern="1200" baseline="0" dirty="0" smtClean="0">
                <a:solidFill>
                  <a:schemeClr val="tx1"/>
                </a:solidFill>
                <a:latin typeface="+mn-lt"/>
                <a:ea typeface="+mn-ea"/>
                <a:cs typeface="+mn-cs"/>
              </a:rPr>
              <a:t>provide domain-specific techniques based on a generic platform.</a:t>
            </a:r>
          </a:p>
          <a:p>
            <a:r>
              <a:rPr lang="en-US" sz="1200" kern="1200" baseline="0" dirty="0" smtClean="0">
                <a:solidFill>
                  <a:schemeClr val="tx1"/>
                </a:solidFill>
                <a:latin typeface="+mn-lt"/>
                <a:ea typeface="+mn-ea"/>
                <a:cs typeface="+mn-cs"/>
              </a:rPr>
              <a:t>4. </a:t>
            </a:r>
            <a:r>
              <a:rPr lang="en-US" sz="1200" b="1" kern="1200" baseline="0" dirty="0" smtClean="0">
                <a:solidFill>
                  <a:schemeClr val="tx1"/>
                </a:solidFill>
                <a:latin typeface="+mn-lt"/>
                <a:ea typeface="+mn-ea"/>
                <a:cs typeface="+mn-cs"/>
              </a:rPr>
              <a:t>Better support for business application</a:t>
            </a:r>
          </a:p>
          <a:p>
            <a:r>
              <a:rPr lang="en-US" sz="1200" kern="1200" baseline="0" dirty="0" smtClean="0">
                <a:solidFill>
                  <a:schemeClr val="tx1"/>
                </a:solidFill>
                <a:latin typeface="+mn-lt"/>
                <a:ea typeface="+mn-ea"/>
                <a:cs typeface="+mn-cs"/>
              </a:rPr>
              <a:t>Real business application are complex, placing many demands on the data</a:t>
            </a:r>
          </a:p>
          <a:p>
            <a:r>
              <a:rPr lang="en-US" sz="1200" kern="1200" baseline="0" dirty="0" smtClean="0">
                <a:solidFill>
                  <a:schemeClr val="tx1"/>
                </a:solidFill>
                <a:latin typeface="+mn-lt"/>
                <a:ea typeface="+mn-ea"/>
                <a:cs typeface="+mn-cs"/>
              </a:rPr>
              <a:t>mining system. Open source data mining systems need to in improve scalability,</a:t>
            </a:r>
          </a:p>
          <a:p>
            <a:r>
              <a:rPr lang="en-US" sz="1200" kern="1200" baseline="0" dirty="0" smtClean="0">
                <a:solidFill>
                  <a:schemeClr val="tx1"/>
                </a:solidFill>
                <a:latin typeface="+mn-lt"/>
                <a:ea typeface="+mn-ea"/>
                <a:cs typeface="+mn-cs"/>
              </a:rPr>
              <a:t>reliability, recoverability, and security [33].</a:t>
            </a:r>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sr-Cyrl-RS" dirty="0" smtClean="0"/>
          </a:p>
          <a:p>
            <a:r>
              <a:rPr lang="en-US" sz="1200" b="1" kern="1200" baseline="0" dirty="0" smtClean="0">
                <a:solidFill>
                  <a:schemeClr val="tx1"/>
                </a:solidFill>
                <a:latin typeface="+mn-lt"/>
                <a:ea typeface="+mn-ea"/>
                <a:cs typeface="+mn-cs"/>
              </a:rPr>
              <a:t>– Ability to access various data sources. Data come from databases, data</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warehouses, and flat files in different formats. A good system will easily</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access different data sources.</a:t>
            </a:r>
          </a:p>
          <a:p>
            <a:r>
              <a:rPr lang="en-US" sz="1200" b="1" kern="1200" baseline="0" dirty="0" smtClean="0">
                <a:solidFill>
                  <a:schemeClr val="tx1"/>
                </a:solidFill>
                <a:latin typeface="+mn-lt"/>
                <a:ea typeface="+mn-ea"/>
                <a:cs typeface="+mn-cs"/>
              </a:rPr>
              <a:t>– Data preprocessing capability. Preprocessing occupies a large proportion</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the time in a data mining process [19]. Data preparation is often the</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key to solving the problem. A good system should provide various data</a:t>
            </a:r>
          </a:p>
          <a:p>
            <a:r>
              <a:rPr lang="en-US" sz="1200" kern="1200" baseline="0" dirty="0" smtClean="0">
                <a:solidFill>
                  <a:schemeClr val="tx1"/>
                </a:solidFill>
                <a:latin typeface="+mn-lt"/>
                <a:ea typeface="+mn-ea"/>
                <a:cs typeface="+mn-cs"/>
              </a:rPr>
              <a:t>preprocessing functions tasks easily and efficiently.</a:t>
            </a:r>
          </a:p>
          <a:p>
            <a:r>
              <a:rPr lang="en-US" sz="1200" b="1" kern="1200" baseline="0" dirty="0" smtClean="0">
                <a:solidFill>
                  <a:schemeClr val="tx1"/>
                </a:solidFill>
                <a:latin typeface="+mn-lt"/>
                <a:ea typeface="+mn-ea"/>
                <a:cs typeface="+mn-cs"/>
              </a:rPr>
              <a:t>– Integration of different techniques. There is no single best technique</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suitable for all data mining problems. A good data mining system will integrate</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different techniques (preprocessing functions and modelling algorithms),</a:t>
            </a:r>
          </a:p>
          <a:p>
            <a:r>
              <a:rPr lang="en-US" sz="1200" kern="1200" baseline="0" dirty="0" smtClean="0">
                <a:solidFill>
                  <a:schemeClr val="tx1"/>
                </a:solidFill>
                <a:latin typeface="+mn-lt"/>
                <a:ea typeface="+mn-ea"/>
                <a:cs typeface="+mn-cs"/>
              </a:rPr>
              <a:t>providing easy access to a wide range of different techniques for</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different problems.</a:t>
            </a:r>
          </a:p>
          <a:p>
            <a:r>
              <a:rPr lang="en-US" sz="1200" b="1" kern="1200" baseline="0" dirty="0" smtClean="0">
                <a:solidFill>
                  <a:schemeClr val="tx1"/>
                </a:solidFill>
                <a:latin typeface="+mn-lt"/>
                <a:ea typeface="+mn-ea"/>
                <a:cs typeface="+mn-cs"/>
              </a:rPr>
              <a:t>– Ability to operate on large datasets. Commercial data mining system,</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such as SAS Enterprise, can operate on very large datasets. This is also</a:t>
            </a:r>
          </a:p>
          <a:p>
            <a:r>
              <a:rPr lang="en-US" sz="1200" kern="1200" baseline="0" dirty="0" smtClean="0">
                <a:solidFill>
                  <a:schemeClr val="tx1"/>
                </a:solidFill>
                <a:latin typeface="+mn-lt"/>
                <a:ea typeface="+mn-ea"/>
                <a:cs typeface="+mn-cs"/>
              </a:rPr>
              <a:t>very important for open source data mining systems, so scalability is a key</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characteristic.</a:t>
            </a:r>
          </a:p>
          <a:p>
            <a:r>
              <a:rPr lang="en-US" sz="1200" b="1" kern="1200" baseline="0" dirty="0" smtClean="0">
                <a:solidFill>
                  <a:schemeClr val="tx1"/>
                </a:solidFill>
                <a:latin typeface="+mn-lt"/>
                <a:ea typeface="+mn-ea"/>
                <a:cs typeface="+mn-cs"/>
              </a:rPr>
              <a:t>– Good data and model visualization. Experts and novices alike need to</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investigate the data and understand the models created.</a:t>
            </a:r>
          </a:p>
          <a:p>
            <a:r>
              <a:rPr lang="en-US" sz="1200" b="1" kern="1200" baseline="0" dirty="0" smtClean="0">
                <a:solidFill>
                  <a:schemeClr val="tx1"/>
                </a:solidFill>
                <a:latin typeface="+mn-lt"/>
                <a:ea typeface="+mn-ea"/>
                <a:cs typeface="+mn-cs"/>
              </a:rPr>
              <a:t>– Extensibility. With new techniques and algorithms it is very important</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 open source data mining systems to provide an architecture that allows</a:t>
            </a:r>
          </a:p>
          <a:p>
            <a:r>
              <a:rPr lang="en-US" sz="1200" kern="1200" baseline="0" dirty="0" smtClean="0">
                <a:solidFill>
                  <a:schemeClr val="tx1"/>
                </a:solidFill>
                <a:latin typeface="+mn-lt"/>
                <a:ea typeface="+mn-ea"/>
                <a:cs typeface="+mn-cs"/>
              </a:rPr>
              <a:t>A Survey of Open Source Data Mining Systems 7</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incorporation of new methods with little effort. Good extensibility means</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easy integration of new methods.</a:t>
            </a:r>
          </a:p>
          <a:p>
            <a:r>
              <a:rPr lang="en-US" sz="1200" b="1" kern="1200" baseline="0" dirty="0" smtClean="0">
                <a:solidFill>
                  <a:schemeClr val="tx1"/>
                </a:solidFill>
                <a:latin typeface="+mn-lt"/>
                <a:ea typeface="+mn-ea"/>
                <a:cs typeface="+mn-cs"/>
              </a:rPr>
              <a:t>– Interoperability with other systems. Open standards means that systems</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(whether open or closed source) can interoperate. Interoperability includes</a:t>
            </a:r>
          </a:p>
          <a:p>
            <a:r>
              <a:rPr lang="en-US" sz="1200" kern="1200" baseline="0" dirty="0" smtClean="0">
                <a:solidFill>
                  <a:schemeClr val="tx1"/>
                </a:solidFill>
                <a:latin typeface="+mn-lt"/>
                <a:ea typeface="+mn-ea"/>
                <a:cs typeface="+mn-cs"/>
              </a:rPr>
              <a:t>data and model exchange. A good system will provide support of</a:t>
            </a:r>
            <a:r>
              <a:rPr lang="sr-Cyrl-R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canonical standards, such as CWM [20] and PMML [21].</a:t>
            </a:r>
          </a:p>
          <a:p>
            <a:r>
              <a:rPr lang="en-US" sz="1200" b="1" kern="1200" baseline="0" dirty="0" smtClean="0">
                <a:solidFill>
                  <a:schemeClr val="tx1"/>
                </a:solidFill>
                <a:latin typeface="+mn-lt"/>
                <a:ea typeface="+mn-ea"/>
                <a:cs typeface="+mn-cs"/>
              </a:rPr>
              <a:t>– Active development community. An active development community will</a:t>
            </a:r>
            <a:r>
              <a:rPr lang="sr-Cyrl-R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make sure that the system is maintained and updated regularly.</a:t>
            </a:r>
            <a:endParaRPr lang="sr-Cyrl-RS" dirty="0" smtClean="0"/>
          </a:p>
          <a:p>
            <a:endParaRPr lang="sr-Cyrl-RS" dirty="0" smtClean="0"/>
          </a:p>
          <a:p>
            <a:endParaRPr lang="sr-Cyrl-RS" dirty="0" smtClean="0"/>
          </a:p>
          <a:p>
            <a:r>
              <a:rPr lang="sr-Cyrl-RS" dirty="0" smtClean="0"/>
              <a:t>Eficiency – kako raditi DM efikasno</a:t>
            </a:r>
          </a:p>
          <a:p>
            <a:r>
              <a:rPr lang="sr-Cyrl-RS" dirty="0" smtClean="0"/>
              <a:t>Diversity of implemented algorithms – koje algoritme oruža korisniku</a:t>
            </a:r>
          </a:p>
          <a:p>
            <a:r>
              <a:rPr lang="sr-Cyrl-RS" dirty="0" smtClean="0"/>
              <a:t>Cost - </a:t>
            </a:r>
            <a:r>
              <a:rPr lang="en-US" dirty="0" smtClean="0"/>
              <a:t>K</a:t>
            </a:r>
            <a:r>
              <a:rPr lang="sr-Cyrl-RS" dirty="0" smtClean="0"/>
              <a:t>oliko to treba platiti</a:t>
            </a:r>
          </a:p>
          <a:p>
            <a:r>
              <a:rPr lang="sr-Cyrl-RS" dirty="0" smtClean="0"/>
              <a:t>DM in teaching -</a:t>
            </a:r>
            <a:r>
              <a:rPr lang="en-US" dirty="0" smtClean="0"/>
              <a:t>K</a:t>
            </a:r>
            <a:r>
              <a:rPr lang="sr-Cyrl-RS" dirty="0" smtClean="0"/>
              <a:t>ako sprovoditi nastavu</a:t>
            </a:r>
          </a:p>
          <a:p>
            <a:r>
              <a:rPr lang="sr-Cyrl-RS" dirty="0" smtClean="0"/>
              <a:t>Perspective and stable IDE - </a:t>
            </a:r>
            <a:r>
              <a:rPr lang="en-US" dirty="0" smtClean="0"/>
              <a:t>K</a:t>
            </a:r>
            <a:r>
              <a:rPr lang="sr-Cyrl-RS" dirty="0" smtClean="0"/>
              <a:t>oje je okruženje perspektivno</a:t>
            </a:r>
          </a:p>
          <a:p>
            <a:r>
              <a:rPr lang="sr-Cyrl-RS" dirty="0" smtClean="0"/>
              <a:t>SW implementations for different platforms</a:t>
            </a:r>
          </a:p>
          <a:p>
            <a:r>
              <a:rPr lang="sr-Cyrl-RS" dirty="0" smtClean="0"/>
              <a:t>Easy to learn - </a:t>
            </a:r>
            <a:r>
              <a:rPr lang="en-US" dirty="0" smtClean="0"/>
              <a:t>K</a:t>
            </a:r>
            <a:r>
              <a:rPr lang="sr-Cyrl-RS" dirty="0" smtClean="0"/>
              <a:t>oje se brzo uči </a:t>
            </a:r>
          </a:p>
          <a:p>
            <a:r>
              <a:rPr lang="sr-Cyrl-RS" dirty="0" smtClean="0"/>
              <a:t>Workflow examples - K</a:t>
            </a:r>
            <a:r>
              <a:rPr lang="en-US" dirty="0" smtClean="0"/>
              <a:t>o</a:t>
            </a:r>
            <a:r>
              <a:rPr lang="sr-Cyrl-RS" dirty="0" smtClean="0"/>
              <a:t>je ima primere na internetu</a:t>
            </a:r>
          </a:p>
          <a:p>
            <a:r>
              <a:rPr lang="sr-Cyrl-RS" dirty="0" smtClean="0"/>
              <a:t>--</a:t>
            </a:r>
            <a:r>
              <a:rPr lang="en-US" dirty="0" smtClean="0"/>
              <a:t>K</a:t>
            </a:r>
            <a:r>
              <a:rPr lang="sr-Cyrl-RS" dirty="0" smtClean="0"/>
              <a:t>oji softver za to koristiti</a:t>
            </a:r>
          </a:p>
          <a:p>
            <a:endParaRPr lang="sr-Cyrl-RS" dirty="0" smtClean="0"/>
          </a:p>
          <a:p>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6100">
              <a:buClr>
                <a:schemeClr val="accent1"/>
              </a:buClr>
              <a:buSzPct val="80000"/>
              <a:buFont typeface="Wingdings" pitchFamily="2" charset="2"/>
              <a:buChar char="Ø"/>
            </a:pPr>
            <a:r>
              <a:rPr lang="en-US" sz="1200" dirty="0" smtClean="0"/>
              <a:t>understanding consumer research marketing</a:t>
            </a:r>
            <a:endParaRPr lang="sr-Cyrl-RS" sz="1200" dirty="0" smtClean="0"/>
          </a:p>
          <a:p>
            <a:pPr marL="546100">
              <a:buClr>
                <a:schemeClr val="accent1"/>
              </a:buClr>
              <a:buSzPct val="80000"/>
              <a:buFont typeface="Wingdings" pitchFamily="2" charset="2"/>
              <a:buChar char="Ø"/>
            </a:pPr>
            <a:r>
              <a:rPr lang="en-US" sz="1200" dirty="0" smtClean="0"/>
              <a:t> product analysis</a:t>
            </a:r>
            <a:endParaRPr lang="sr-Cyrl-RS" sz="1200" dirty="0" smtClean="0"/>
          </a:p>
          <a:p>
            <a:pPr marL="546100">
              <a:buClr>
                <a:schemeClr val="accent1"/>
              </a:buClr>
              <a:buSzPct val="80000"/>
              <a:buFont typeface="Wingdings" pitchFamily="2" charset="2"/>
              <a:buChar char="Ø"/>
            </a:pPr>
            <a:r>
              <a:rPr lang="en-US" sz="1200" dirty="0" smtClean="0"/>
              <a:t> demand and supply analysis</a:t>
            </a:r>
            <a:endParaRPr lang="sr-Cyrl-RS" sz="1200" dirty="0" smtClean="0"/>
          </a:p>
          <a:p>
            <a:pPr marL="546100">
              <a:buClr>
                <a:schemeClr val="accent1"/>
              </a:buClr>
              <a:buSzPct val="80000"/>
              <a:buFont typeface="Wingdings" pitchFamily="2" charset="2"/>
              <a:buChar char="Ø"/>
            </a:pPr>
            <a:r>
              <a:rPr lang="en-US" sz="1200" dirty="0" smtClean="0"/>
              <a:t> e-commerce</a:t>
            </a:r>
            <a:endParaRPr lang="sr-Cyrl-RS" sz="1200" dirty="0" smtClean="0"/>
          </a:p>
          <a:p>
            <a:pPr marL="546100">
              <a:buClr>
                <a:schemeClr val="accent1"/>
              </a:buClr>
              <a:buSzPct val="80000"/>
              <a:buFont typeface="Wingdings" pitchFamily="2" charset="2"/>
              <a:buChar char="Ø"/>
            </a:pPr>
            <a:r>
              <a:rPr lang="en-US" sz="1200" dirty="0" smtClean="0"/>
              <a:t>investment trend in stocks &amp; real estates</a:t>
            </a:r>
            <a:endParaRPr lang="sr-Cyrl-RS" sz="1200" dirty="0" smtClean="0"/>
          </a:p>
          <a:p>
            <a:pPr marL="546100">
              <a:buClr>
                <a:schemeClr val="accent1"/>
              </a:buClr>
              <a:buSzPct val="80000"/>
              <a:buFont typeface="Wingdings" pitchFamily="2" charset="2"/>
              <a:buChar char="Ø"/>
            </a:pPr>
            <a:r>
              <a:rPr lang="en-US" sz="1200" dirty="0" smtClean="0"/>
              <a:t> telecommunications</a:t>
            </a:r>
            <a:endParaRPr lang="sr-Cyrl-RS" sz="1200" dirty="0" smtClean="0"/>
          </a:p>
          <a:p>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ZDNET News [7]</a:t>
            </a:r>
            <a:r>
              <a:rPr lang="sr-Cyrl-RS" i="1" dirty="0" smtClean="0"/>
              <a:t> : </a:t>
            </a:r>
            <a:r>
              <a:rPr lang="en-US" dirty="0" smtClean="0"/>
              <a:t>Data mining is predicted to be “one of the most revolutionary developments</a:t>
            </a:r>
            <a:r>
              <a:rPr lang="sr-Cyrl-RS" dirty="0" smtClean="0"/>
              <a:t> </a:t>
            </a:r>
            <a:r>
              <a:rPr lang="en-US" dirty="0" smtClean="0"/>
              <a:t>of the next decade,”</a:t>
            </a:r>
            <a:endParaRPr lang="sr-Cyrl-RS" dirty="0" smtClean="0"/>
          </a:p>
          <a:p>
            <a:r>
              <a:rPr lang="en-US" i="1" dirty="0" smtClean="0"/>
              <a:t>MIT Technology Review [8] chose data mining as one of 10 emerging</a:t>
            </a:r>
            <a:r>
              <a:rPr lang="sr-Cyrl-RS" i="1" dirty="0" smtClean="0"/>
              <a:t> </a:t>
            </a:r>
            <a:r>
              <a:rPr lang="en-US" dirty="0" smtClean="0"/>
              <a:t>technologies that will change the world.</a:t>
            </a:r>
            <a:endParaRPr lang="sr-Cyrl-RS" dirty="0" smtClean="0"/>
          </a:p>
          <a:p>
            <a:endParaRPr lang="sr-Cyrl-RS" sz="1200" kern="1200" baseline="0" dirty="0" smtClean="0">
              <a:solidFill>
                <a:schemeClr val="tx1"/>
              </a:solidFill>
              <a:latin typeface="+mn-lt"/>
              <a:ea typeface="+mn-ea"/>
              <a:cs typeface="+mn-cs"/>
            </a:endParaRPr>
          </a:p>
          <a:p>
            <a:endParaRPr lang="sr-Cyrl-R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ongoing remarkable growth in the field of data mining and knowledge</a:t>
            </a:r>
          </a:p>
          <a:p>
            <a:r>
              <a:rPr lang="en-US" sz="1200" kern="1200" baseline="0" dirty="0" smtClean="0">
                <a:solidFill>
                  <a:schemeClr val="tx1"/>
                </a:solidFill>
                <a:latin typeface="+mn-lt"/>
                <a:ea typeface="+mn-ea"/>
                <a:cs typeface="+mn-cs"/>
              </a:rPr>
              <a:t>discovery has been fueled by a fortunate confluence of a variety of factors:</a:t>
            </a:r>
          </a:p>
          <a:p>
            <a:r>
              <a:rPr lang="en-US" sz="1200" kern="1200" baseline="0" dirty="0" smtClean="0">
                <a:solidFill>
                  <a:schemeClr val="tx1"/>
                </a:solidFill>
                <a:latin typeface="+mn-lt"/>
                <a:ea typeface="+mn-ea"/>
                <a:cs typeface="+mn-cs"/>
              </a:rPr>
              <a:t> The explosive growth in data collection, as exemplified by the supermarket</a:t>
            </a:r>
          </a:p>
          <a:p>
            <a:r>
              <a:rPr lang="en-US" sz="1200" kern="1200" baseline="0" dirty="0" smtClean="0">
                <a:solidFill>
                  <a:schemeClr val="tx1"/>
                </a:solidFill>
                <a:latin typeface="+mn-lt"/>
                <a:ea typeface="+mn-ea"/>
                <a:cs typeface="+mn-cs"/>
              </a:rPr>
              <a:t>scanners above</a:t>
            </a:r>
          </a:p>
          <a:p>
            <a:r>
              <a:rPr lang="en-US" sz="1200" kern="1200" baseline="0" dirty="0" smtClean="0">
                <a:solidFill>
                  <a:schemeClr val="tx1"/>
                </a:solidFill>
                <a:latin typeface="+mn-lt"/>
                <a:ea typeface="+mn-ea"/>
                <a:cs typeface="+mn-cs"/>
              </a:rPr>
              <a:t> The storing of the data in data warehouses, so that the entire enterprise has</a:t>
            </a:r>
          </a:p>
          <a:p>
            <a:r>
              <a:rPr lang="en-US" sz="1200" kern="1200" baseline="0" dirty="0" smtClean="0">
                <a:solidFill>
                  <a:schemeClr val="tx1"/>
                </a:solidFill>
                <a:latin typeface="+mn-lt"/>
                <a:ea typeface="+mn-ea"/>
                <a:cs typeface="+mn-cs"/>
              </a:rPr>
              <a:t>access to a reliable current database</a:t>
            </a:r>
          </a:p>
          <a:p>
            <a:r>
              <a:rPr lang="en-US" sz="1200" kern="1200" baseline="0" dirty="0" smtClean="0">
                <a:solidFill>
                  <a:schemeClr val="tx1"/>
                </a:solidFill>
                <a:latin typeface="+mn-lt"/>
                <a:ea typeface="+mn-ea"/>
                <a:cs typeface="+mn-cs"/>
              </a:rPr>
              <a:t> The availability of increased access to data from Web navigation and intranets</a:t>
            </a:r>
          </a:p>
          <a:p>
            <a:r>
              <a:rPr lang="en-US" sz="1200" kern="1200" baseline="0" dirty="0" smtClean="0">
                <a:solidFill>
                  <a:schemeClr val="tx1"/>
                </a:solidFill>
                <a:latin typeface="+mn-lt"/>
                <a:ea typeface="+mn-ea"/>
                <a:cs typeface="+mn-cs"/>
              </a:rPr>
              <a:t> The competitive pressure to increase market share in a globalized economy</a:t>
            </a:r>
          </a:p>
          <a:p>
            <a:r>
              <a:rPr lang="en-US" sz="1200" kern="1200" baseline="0" dirty="0" smtClean="0">
                <a:solidFill>
                  <a:schemeClr val="tx1"/>
                </a:solidFill>
                <a:latin typeface="+mn-lt"/>
                <a:ea typeface="+mn-ea"/>
                <a:cs typeface="+mn-cs"/>
              </a:rPr>
              <a:t> The development of off-the-shelf commercial data mining software suites</a:t>
            </a:r>
          </a:p>
          <a:p>
            <a:r>
              <a:rPr lang="en-US" sz="1200" kern="1200" baseline="0" dirty="0" smtClean="0">
                <a:solidFill>
                  <a:schemeClr val="tx1"/>
                </a:solidFill>
                <a:latin typeface="+mn-lt"/>
                <a:ea typeface="+mn-ea"/>
                <a:cs typeface="+mn-cs"/>
              </a:rPr>
              <a:t> The tremendous growth in computing power and storage capacity</a:t>
            </a:r>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t>
            </a:r>
            <a:r>
              <a:rPr lang="sr-Cyrl-RS" smtClean="0"/>
              <a:t>ako</a:t>
            </a:r>
            <a:r>
              <a:rPr lang="sr-Cyrl-RS" baseline="0" smtClean="0"/>
              <a:t> mali broj tipova izvora podataka je podržan.</a:t>
            </a:r>
          </a:p>
          <a:p>
            <a:endParaRPr lang="sr-Cyrl-RS" baseline="0" smtClean="0"/>
          </a:p>
          <a:p>
            <a:r>
              <a:rPr lang="en-US" baseline="0" dirty="0" smtClean="0"/>
              <a:t>N</a:t>
            </a:r>
            <a:r>
              <a:rPr lang="sr-Cyrl-RS" baseline="0" smtClean="0"/>
              <a:t>e podržava velike skupove podataka.</a:t>
            </a:r>
          </a:p>
          <a:p>
            <a:r>
              <a:rPr lang="sr-Cyrl-RS" baseline="0" smtClean="0"/>
              <a:t>Implementacija postoji samo za Windows.</a:t>
            </a:r>
          </a:p>
          <a:p>
            <a:endParaRPr lang="sr-Cyrl-RS" baseline="0" smtClean="0"/>
          </a:p>
          <a:p>
            <a:r>
              <a:rPr lang="sr-Cyrl-RS" baseline="0" smtClean="0"/>
              <a:t>Skromne mogućnosti za grafički prikaz podataka i modela sa kojim se radi</a:t>
            </a:r>
          </a:p>
          <a:p>
            <a:endParaRPr lang="sr-Cyrl-RS" baseline="0" smtClean="0"/>
          </a:p>
          <a:p>
            <a:r>
              <a:rPr lang="sr-Cyrl-RS" baseline="0" smtClean="0"/>
              <a:t>Ne podržava PMML tako da se ne rezultati i podaci ne mogu deliti sa drugim okruzenjima.</a:t>
            </a:r>
            <a:r>
              <a:rPr lang="en-US" sz="1200" b="0" i="0" kern="1200" dirty="0" smtClean="0">
                <a:solidFill>
                  <a:schemeClr val="tx1"/>
                </a:solidFill>
                <a:latin typeface="+mn-lt"/>
                <a:ea typeface="+mn-ea"/>
                <a:cs typeface="+mn-cs"/>
              </a:rPr>
              <a:t> </a:t>
            </a:r>
            <a:r>
              <a:rPr lang="sr-Cyrl-RS" sz="1200" b="0" i="0" kern="1200" smtClean="0">
                <a:solidFill>
                  <a:schemeClr val="tx1"/>
                </a:solidFill>
                <a:latin typeface="+mn-lt"/>
                <a:ea typeface="+mn-ea"/>
                <a:cs typeface="+mn-cs"/>
              </a:rPr>
              <a:t> Predictive Markup</a:t>
            </a:r>
            <a:r>
              <a:rPr lang="sr-Cyrl-RS" sz="1200" b="0" i="0" kern="1200" baseline="0" smtClean="0">
                <a:solidFill>
                  <a:schemeClr val="tx1"/>
                </a:solidFill>
                <a:latin typeface="+mn-lt"/>
                <a:ea typeface="+mn-ea"/>
                <a:cs typeface="+mn-cs"/>
              </a:rPr>
              <a:t> Model Language.</a:t>
            </a:r>
            <a:endParaRPr lang="sr-Cyrl-RS" sz="1200" b="0" i="0" kern="1200" smtClean="0">
              <a:solidFill>
                <a:schemeClr val="tx1"/>
              </a:solidFill>
              <a:latin typeface="+mn-lt"/>
              <a:ea typeface="+mn-ea"/>
              <a:cs typeface="+mn-cs"/>
            </a:endParaRPr>
          </a:p>
          <a:p>
            <a:endParaRPr lang="sr-Cyrl-RS" sz="1200" b="0" i="0" kern="120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PMML is the leading standard for statistical and data mining models and supported by over 20 vendors and organizations. With PMML, it is straightforward to develop a model on one system using one application and deploy the model on another system using another application.</a:t>
            </a:r>
          </a:p>
          <a:p>
            <a:endParaRPr lang="sr-Cyrl-RS" smtClean="0"/>
          </a:p>
          <a:p>
            <a:r>
              <a:rPr lang="sr-Cyrl-RS" smtClean="0"/>
              <a:t>Slabe</a:t>
            </a:r>
            <a:r>
              <a:rPr lang="sr-Cyrl-RS" baseline="0" smtClean="0"/>
              <a:t> mogućnosti proširivanja sistema novim funkcionalnostima.</a:t>
            </a:r>
            <a:r>
              <a:rPr lang="en-US" dirty="0" smtClean="0"/>
              <a:t/>
            </a:r>
            <a:br>
              <a:rPr lang="en-US" dirty="0" smtClean="0"/>
            </a:br>
            <a:endParaRPr lang="sr-Cyrl-RS" baseline="0" smtClean="0"/>
          </a:p>
          <a:p>
            <a:endParaRPr lang="sr-Cyrl-RS" baseline="0" smtClean="0"/>
          </a:p>
          <a:p>
            <a:endParaRPr lang="sr-Cyrl-RS" baseline="0" smtClean="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Reuse of cases. All of them can reuse the cases. AlphaMiner, KNIME,</a:t>
            </a:r>
          </a:p>
          <a:p>
            <a:r>
              <a:rPr lang="en-US" sz="1200" kern="1200" baseline="0" dirty="0" smtClean="0">
                <a:solidFill>
                  <a:schemeClr val="tx1"/>
                </a:solidFill>
                <a:latin typeface="+mn-lt"/>
                <a:ea typeface="+mn-ea"/>
                <a:cs typeface="+mn-cs"/>
              </a:rPr>
              <a:t>and Rattle can export models in PMML format, which means that they can</a:t>
            </a:r>
          </a:p>
          <a:p>
            <a:r>
              <a:rPr lang="en-US" sz="1200" kern="1200" baseline="0" dirty="0" smtClean="0">
                <a:solidFill>
                  <a:schemeClr val="tx1"/>
                </a:solidFill>
                <a:latin typeface="+mn-lt"/>
                <a:ea typeface="+mn-ea"/>
                <a:cs typeface="+mn-cs"/>
              </a:rPr>
              <a:t>share models with other PMML compliant applications</a:t>
            </a:r>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RS" sz="1200" b="0" i="0" kern="1200" dirty="0" smtClean="0">
                <a:solidFill>
                  <a:schemeClr val="tx1"/>
                </a:solidFill>
                <a:latin typeface="+mn-lt"/>
                <a:ea typeface="+mn-ea"/>
                <a:cs typeface="+mn-cs"/>
              </a:rPr>
              <a:t>NE podržava značajan</a:t>
            </a:r>
            <a:r>
              <a:rPr lang="sr-Cyrl-RS" sz="1200" b="0" i="0" kern="1200" baseline="0" dirty="0" smtClean="0">
                <a:solidFill>
                  <a:schemeClr val="tx1"/>
                </a:solidFill>
                <a:latin typeface="+mn-lt"/>
                <a:ea typeface="+mn-ea"/>
                <a:cs typeface="+mn-cs"/>
              </a:rPr>
              <a:t> broj ulaznih tipova podataka.</a:t>
            </a:r>
          </a:p>
          <a:p>
            <a:endParaRPr lang="sr-Cyrl-RS" sz="1200" b="0" i="0" kern="1200" baseline="0" dirty="0" smtClean="0">
              <a:solidFill>
                <a:schemeClr val="tx1"/>
              </a:solidFill>
              <a:latin typeface="+mn-lt"/>
              <a:ea typeface="+mn-ea"/>
              <a:cs typeface="+mn-cs"/>
            </a:endParaRPr>
          </a:p>
          <a:p>
            <a:r>
              <a:rPr lang="sr-Cyrl-RS" sz="1200" b="0" i="0" kern="1200" baseline="0" dirty="0" smtClean="0">
                <a:solidFill>
                  <a:schemeClr val="tx1"/>
                </a:solidFill>
                <a:latin typeface="+mn-lt"/>
                <a:ea typeface="+mn-ea"/>
                <a:cs typeface="+mn-cs"/>
              </a:rPr>
              <a:t>Podržava određeni broj standardnih algoritama. N</a:t>
            </a:r>
            <a:r>
              <a:rPr lang="en-US" sz="1200" b="0" i="0" kern="1200" baseline="0" dirty="0" smtClean="0">
                <a:solidFill>
                  <a:schemeClr val="tx1"/>
                </a:solidFill>
                <a:latin typeface="+mn-lt"/>
                <a:ea typeface="+mn-ea"/>
                <a:cs typeface="+mn-cs"/>
              </a:rPr>
              <a:t>i</a:t>
            </a:r>
            <a:r>
              <a:rPr lang="sr-Cyrl-RS" sz="1200" b="0" i="0" kern="1200" baseline="0" dirty="0" smtClean="0">
                <a:solidFill>
                  <a:schemeClr val="tx1"/>
                </a:solidFill>
                <a:latin typeface="+mn-lt"/>
                <a:ea typeface="+mn-ea"/>
                <a:cs typeface="+mn-cs"/>
              </a:rPr>
              <a:t>je u stanju da zaključuje na osnovu baze koja ima više tabela povezanih relacijama, već je neophodno koristiti poseban softverski alat koji pretvara skup povezanih tabela u jednu tabelu koja je pogodna za obradu u Weka –i.</a:t>
            </a:r>
            <a:endParaRPr lang="sr-Cyrl-RS" sz="1200" b="0" i="0" kern="1200" dirty="0" smtClean="0">
              <a:solidFill>
                <a:schemeClr val="tx1"/>
              </a:solidFill>
              <a:latin typeface="+mn-lt"/>
              <a:ea typeface="+mn-ea"/>
              <a:cs typeface="+mn-cs"/>
            </a:endParaRPr>
          </a:p>
          <a:p>
            <a:endParaRPr lang="sr-Cyrl-R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It is not capable of multi-relational data mining, but there is separate software for converting a collection of linked database tables into a single table that is suitable for processing using Weka</a:t>
            </a:r>
            <a:r>
              <a:rPr lang="en-US" sz="1200" b="0" i="0" u="none" strike="noStrike" kern="1200" baseline="30000" dirty="0" smtClean="0">
                <a:solidFill>
                  <a:schemeClr val="tx1"/>
                </a:solidFill>
                <a:latin typeface="+mn-lt"/>
                <a:ea typeface="+mn-ea"/>
                <a:cs typeface="+mn-cs"/>
                <a:hlinkClick r:id="rId3"/>
              </a:rPr>
              <a:t>[4]</a:t>
            </a:r>
            <a:r>
              <a:rPr lang="en-US" sz="1200" b="0" i="0" kern="1200" dirty="0" smtClean="0">
                <a:solidFill>
                  <a:schemeClr val="tx1"/>
                </a:solidFill>
                <a:latin typeface="+mn-lt"/>
                <a:ea typeface="+mn-ea"/>
                <a:cs typeface="+mn-cs"/>
              </a:rPr>
              <a:t>. </a:t>
            </a:r>
            <a:endParaRPr lang="sr-Cyrl-RS" sz="1200" b="0" i="0" kern="1200" dirty="0" smtClean="0">
              <a:solidFill>
                <a:schemeClr val="tx1"/>
              </a:solidFill>
              <a:latin typeface="+mn-lt"/>
              <a:ea typeface="+mn-ea"/>
              <a:cs typeface="+mn-cs"/>
            </a:endParaRPr>
          </a:p>
          <a:p>
            <a:r>
              <a:rPr lang="sr-Cyrl-RS" sz="1200" b="0" i="0" kern="1200" dirty="0" smtClean="0">
                <a:solidFill>
                  <a:schemeClr val="tx1"/>
                </a:solidFill>
                <a:latin typeface="+mn-lt"/>
                <a:ea typeface="+mn-ea"/>
                <a:cs typeface="+mn-cs"/>
              </a:rPr>
              <a:t>Weka</a:t>
            </a:r>
            <a:r>
              <a:rPr lang="sr-Cyrl-RS" sz="1200" b="0" i="0" kern="1200" baseline="0" dirty="0" smtClean="0">
                <a:solidFill>
                  <a:schemeClr val="tx1"/>
                </a:solidFill>
                <a:latin typeface="+mn-lt"/>
                <a:ea typeface="+mn-ea"/>
                <a:cs typeface="+mn-cs"/>
              </a:rPr>
              <a:t> je dostupna za proširivanje, tako da je ovo njen plus,</a:t>
            </a:r>
            <a:endParaRPr lang="en-US"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None/>
            </a:pPr>
            <a:r>
              <a:rPr lang="en-US" dirty="0" smtClean="0"/>
              <a:t>B</a:t>
            </a:r>
            <a:r>
              <a:rPr lang="sr-Cyrl-RS" dirty="0" smtClean="0"/>
              <a:t>etter than others because :</a:t>
            </a:r>
          </a:p>
          <a:p>
            <a:r>
              <a:rPr lang="en-US" dirty="0" smtClean="0"/>
              <a:t>U</a:t>
            </a:r>
            <a:r>
              <a:rPr lang="sr-Cyrl-RS" dirty="0" smtClean="0"/>
              <a:t>ses simple and intuitive GUI- can be used by any scientist , regardless on his IT technologies knowledge</a:t>
            </a:r>
          </a:p>
          <a:p>
            <a:r>
              <a:rPr lang="en-US" dirty="0" smtClean="0"/>
              <a:t>E</a:t>
            </a:r>
            <a:r>
              <a:rPr lang="sr-Cyrl-RS" dirty="0" smtClean="0"/>
              <a:t>asy node configuration, and clear execution</a:t>
            </a:r>
          </a:p>
          <a:p>
            <a:r>
              <a:rPr lang="sr-Cyrl-RS" dirty="0" smtClean="0"/>
              <a:t>Based on Eclipse platform</a:t>
            </a:r>
          </a:p>
          <a:p>
            <a:r>
              <a:rPr lang="sr-Cyrl-RS" dirty="0" smtClean="0"/>
              <a:t>Many relevant examples</a:t>
            </a:r>
          </a:p>
          <a:p>
            <a:r>
              <a:rPr lang="en-US" dirty="0" smtClean="0"/>
              <a:t>U</a:t>
            </a:r>
            <a:r>
              <a:rPr lang="sr-Cyrl-RS" dirty="0" smtClean="0"/>
              <a:t>seful help – node description</a:t>
            </a:r>
          </a:p>
          <a:p>
            <a:r>
              <a:rPr lang="sr-Cyrl-RS" dirty="0" smtClean="0"/>
              <a:t>Good for begginers as well as experienced users</a:t>
            </a:r>
          </a:p>
          <a:p>
            <a:endParaRPr lang="sr-Cyrl-RS" dirty="0" smtClean="0"/>
          </a:p>
          <a:p>
            <a:endParaRPr lang="sr-Cyrl-RS" dirty="0" smtClean="0"/>
          </a:p>
          <a:p>
            <a:r>
              <a:rPr lang="en-US" sz="1200" b="0" i="1" kern="1200" dirty="0" smtClean="0">
                <a:solidFill>
                  <a:schemeClr val="tx1"/>
                </a:solidFill>
                <a:latin typeface="+mn-lt"/>
                <a:ea typeface="+mn-ea"/>
                <a:cs typeface="+mn-cs"/>
              </a:rPr>
              <a:t>. KNIME has been developed from day one using rigorous professional software engineering processes since it was clear from the beginning that it was to be used in large scale enterprises. </a:t>
            </a:r>
            <a:endParaRPr lang="sr-Cyrl-RS" sz="1200" b="0" i="1" kern="1200" dirty="0" smtClean="0">
              <a:solidFill>
                <a:schemeClr val="tx1"/>
              </a:solidFill>
              <a:latin typeface="+mn-lt"/>
              <a:ea typeface="+mn-ea"/>
              <a:cs typeface="+mn-cs"/>
            </a:endParaRPr>
          </a:p>
          <a:p>
            <a:endParaRPr lang="sr-Cyrl-RS" sz="1200" b="0" i="0" kern="1200" dirty="0" smtClean="0">
              <a:solidFill>
                <a:schemeClr val="tx1"/>
              </a:solidFill>
              <a:latin typeface="+mn-lt"/>
              <a:ea typeface="+mn-ea"/>
              <a:cs typeface="+mn-cs"/>
            </a:endParaRPr>
          </a:p>
          <a:p>
            <a:r>
              <a:rPr lang="en-US" sz="2800" b="0" i="0" kern="1200" dirty="0" smtClean="0">
                <a:solidFill>
                  <a:schemeClr val="tx1"/>
                </a:solidFill>
                <a:latin typeface="+mn-lt"/>
                <a:ea typeface="+mn-ea"/>
                <a:cs typeface="+mn-cs"/>
              </a:rPr>
              <a:t>The initial goal was to create a modular, highly scalable and open data processing platform which allowed for the easy integration of different data loading, processing, transformation, analysis and visual exploration modules without the focus on any particular application area. The platform was intended to be a collaboration and research platform and should also serve as an integration platform for various other data analysis projects out there.</a:t>
            </a:r>
          </a:p>
          <a:p>
            <a:r>
              <a:rPr lang="en-US" sz="1200" b="0" i="0" kern="1200" dirty="0" smtClean="0">
                <a:solidFill>
                  <a:schemeClr val="tx1"/>
                </a:solidFill>
                <a:latin typeface="+mn-lt"/>
                <a:ea typeface="+mn-ea"/>
                <a:cs typeface="+mn-cs"/>
              </a:rPr>
              <a:t>In 2006 several pharmaceutical companies started using KNIME and a number of life science software vendors began integrating their tools into KNIME. Later that year, after an article in the German magazine c't</a:t>
            </a:r>
            <a:r>
              <a:rPr lang="en-US" sz="1200" b="0" i="0" u="none" strike="noStrike" kern="1200" baseline="30000" dirty="0" smtClean="0">
                <a:solidFill>
                  <a:schemeClr val="tx1"/>
                </a:solidFill>
                <a:latin typeface="+mn-lt"/>
                <a:ea typeface="+mn-ea"/>
                <a:cs typeface="+mn-cs"/>
                <a:hlinkClick r:id="rId3"/>
              </a:rPr>
              <a:t>[1]</a:t>
            </a:r>
            <a:r>
              <a:rPr lang="en-US" sz="1200" b="0" i="0" kern="1200" dirty="0" smtClean="0">
                <a:solidFill>
                  <a:schemeClr val="tx1"/>
                </a:solidFill>
                <a:latin typeface="+mn-lt"/>
                <a:ea typeface="+mn-ea"/>
                <a:cs typeface="+mn-cs"/>
              </a:rPr>
              <a:t>, users from a number of other areas joined ship. As of summer 2009, KNIME is in use by over 2.000 actual users (i.e. not counting downloads but users regularly retrieving updates when they become available) not only in the life sciences but also at banks, publishers, consulting firms, and various other industries but also at a large number of research groups world wide.</a:t>
            </a:r>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t>O</a:t>
            </a:r>
            <a:r>
              <a:rPr lang="sr-Cyrl-RS" sz="1200" dirty="0" smtClean="0"/>
              <a:t>pen source – </a:t>
            </a:r>
            <a:r>
              <a:rPr lang="en-US" sz="1200" dirty="0" smtClean="0"/>
              <a:t>easily extensible</a:t>
            </a:r>
            <a:endParaRPr lang="sr-Cyrl-RS" sz="1200" dirty="0" smtClean="0"/>
          </a:p>
          <a:p>
            <a:r>
              <a:rPr lang="en-US" sz="1200" dirty="0" smtClean="0"/>
              <a:t>P</a:t>
            </a:r>
            <a:r>
              <a:rPr lang="sr-Cyrl-RS" sz="1200" dirty="0" smtClean="0"/>
              <a:t>ortability – workflow ‚nodes and settings are XML files</a:t>
            </a:r>
          </a:p>
          <a:p>
            <a:r>
              <a:rPr lang="de-DE" sz="1200" dirty="0" smtClean="0"/>
              <a:t>Integrates Python, R, Perl, Java snippets, jdbc</a:t>
            </a:r>
          </a:p>
          <a:p>
            <a:r>
              <a:rPr lang="en-US" sz="1200" dirty="0" smtClean="0"/>
              <a:t>KNIME Cluster Execution tackles this problem by providing a thin connection layer between KNIME and the cluster, which allows every node running in KNIME and every application integrated in KNIME to be executed on the cluster. Submission of data to the cluster and collection of the results is made very simple. Long-running analysis workflows can be executed on the compute cluster, thus releasing local resources for other productive work.</a:t>
            </a:r>
            <a:r>
              <a:rPr lang="en-US" sz="1200" b="1" i="0" kern="1200" dirty="0" smtClean="0">
                <a:solidFill>
                  <a:schemeClr val="tx1"/>
                </a:solidFill>
                <a:latin typeface="+mn-lt"/>
                <a:ea typeface="+mn-ea"/>
                <a:cs typeface="+mn-cs"/>
              </a:rPr>
              <a:t> Performance</a:t>
            </a:r>
            <a:r>
              <a:rPr lang="sr-Cyrl-R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An important advantage is the gain in performance for calculation intensive workflows.</a:t>
            </a:r>
            <a:endParaRPr lang="sr-Cyrl-RS" sz="1200" dirty="0" smtClean="0"/>
          </a:p>
          <a:p>
            <a:endParaRPr lang="sr-Cyrl-RS" sz="1200" dirty="0" smtClean="0"/>
          </a:p>
          <a:p>
            <a:r>
              <a:rPr lang="en-US" dirty="0" smtClean="0"/>
              <a:t>KNIME is written in Java and based on </a:t>
            </a:r>
            <a:r>
              <a:rPr lang="en-US" dirty="0" smtClean="0">
                <a:hlinkClick r:id="rId3" tooltip="Eclipse (software)"/>
              </a:rPr>
              <a:t>Eclipse</a:t>
            </a:r>
            <a:r>
              <a:rPr lang="en-US" dirty="0" smtClean="0"/>
              <a:t> and makes use of its extension mechanism to allow for plugin</a:t>
            </a:r>
            <a:r>
              <a:rPr lang="sr-Cyrl-RS" dirty="0" smtClean="0"/>
              <a:t>s</a:t>
            </a:r>
            <a:r>
              <a:rPr lang="en-US" dirty="0" smtClean="0"/>
              <a:t> providing additional functionality</a:t>
            </a:r>
            <a:endParaRPr lang="sr-Cyrl-RS" dirty="0" smtClean="0"/>
          </a:p>
          <a:p>
            <a:endParaRPr lang="sr-Cyrl-R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plugins allow to add modules for text, image, and time series processing and the integration of various other open source projects, such as </a:t>
            </a:r>
            <a:r>
              <a:rPr lang="en-US" dirty="0" smtClean="0">
                <a:hlinkClick r:id="rId4" tooltip="R (programming language)"/>
              </a:rPr>
              <a:t>R (programming language)</a:t>
            </a:r>
            <a:r>
              <a:rPr lang="en-US" dirty="0" smtClean="0"/>
              <a:t>, </a:t>
            </a:r>
            <a:r>
              <a:rPr lang="en-US" dirty="0" smtClean="0">
                <a:hlinkClick r:id="rId5" tooltip="Weka (machine learning)"/>
              </a:rPr>
              <a:t>Weka</a:t>
            </a:r>
            <a:r>
              <a:rPr lang="en-US" dirty="0" smtClean="0"/>
              <a:t>, the </a:t>
            </a:r>
            <a:r>
              <a:rPr lang="en-US" dirty="0" smtClean="0">
                <a:hlinkClick r:id="rId6" tooltip="Chemistry Development Kit"/>
              </a:rPr>
              <a:t>Chemistry Development Kit</a:t>
            </a:r>
            <a:r>
              <a:rPr lang="en-US" dirty="0" smtClean="0"/>
              <a:t>, and LibSVM. </a:t>
            </a:r>
            <a:endParaRPr lang="sr-Cyrl-RS" dirty="0" smtClean="0"/>
          </a:p>
          <a:p>
            <a:endParaRPr lang="sr-Cyrl-R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KNIME is implemented in </a:t>
            </a:r>
            <a:r>
              <a:rPr lang="en-US" dirty="0" smtClean="0">
                <a:hlinkClick r:id="rId7" tooltip="Java (software platform)"/>
              </a:rPr>
              <a:t>Java (software platform)</a:t>
            </a:r>
            <a:r>
              <a:rPr lang="en-US" dirty="0" smtClean="0"/>
              <a:t> but also allows for wrappers calling other code in addition to providing nodes that allow to run Python, Perl and other code fragments</a:t>
            </a:r>
          </a:p>
          <a:p>
            <a:endParaRPr lang="sr-Cyrl-RS" sz="1200" dirty="0" smtClean="0"/>
          </a:p>
          <a:p>
            <a:r>
              <a:rPr lang="sr-Cyrl-RS" sz="1200" dirty="0" smtClean="0"/>
              <a:t>-----------------------------------------------</a:t>
            </a:r>
          </a:p>
          <a:p>
            <a:r>
              <a:rPr lang="en-US" dirty="0" smtClean="0"/>
              <a:t>This modularity and extensibility permits KNIME to be employed in commercial production environments as well as teaching and research prototyping settings</a:t>
            </a:r>
            <a:endParaRPr lang="sr-Cyrl-RS" sz="1200" b="1" dirty="0" smtClean="0"/>
          </a:p>
          <a:p>
            <a:endParaRPr lang="en-US" sz="1200" dirty="0"/>
          </a:p>
        </p:txBody>
      </p:sp>
      <p:sp>
        <p:nvSpPr>
          <p:cNvPr id="4" name="Footer Placeholder 3"/>
          <p:cNvSpPr>
            <a:spLocks noGrp="1"/>
          </p:cNvSpPr>
          <p:nvPr>
            <p:ph type="ftr" sz="quarter" idx="10"/>
          </p:nvPr>
        </p:nvSpPr>
        <p:spPr/>
        <p:txBody>
          <a:bodyPr/>
          <a:lstStyle/>
          <a:p>
            <a:r>
              <a:rPr lang="en-US" dirty="0" smtClean="0"/>
              <a:t>Stefan Jakšić  - jaksamoowe@gmail.com  ; Nenad Ivanović - nenadpeauau@gmail.com</a:t>
            </a:r>
            <a:endParaRPr lang="en-US" dirty="0"/>
          </a:p>
        </p:txBody>
      </p:sp>
      <p:sp>
        <p:nvSpPr>
          <p:cNvPr id="5" name="Slide Number Placeholder 4"/>
          <p:cNvSpPr>
            <a:spLocks noGrp="1"/>
          </p:cNvSpPr>
          <p:nvPr>
            <p:ph type="sldNum" sz="quarter" idx="11"/>
          </p:nvPr>
        </p:nvSpPr>
        <p:spPr/>
        <p:txBody>
          <a:bodyPr/>
          <a:lstStyle/>
          <a:p>
            <a:fld id="{5D11A4EE-712F-40FF-B151-85ABFAEE736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00800"/>
            <a:ext cx="2133600"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lvl1pPr>
              <a:defRPr i="1">
                <a:solidFill>
                  <a:srgbClr val="FF0000"/>
                </a:solidFill>
              </a:defRPr>
            </a:lvl1pPr>
          </a:lstStyle>
          <a:p>
            <a:r>
              <a:rPr lang="en-US" smtClean="0"/>
              <a:t>Stefan Jakšić  - jaksamoowe@gmail.com; Nenad Ivanović - nenadpeuau@gmail.com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r>
              <a:rPr lang="sr-Cyrl-RS" smtClean="0"/>
              <a:t>/20</a:t>
            </a:r>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00800"/>
            <a:ext cx="2133600"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00800"/>
            <a:ext cx="2133600" cy="274320"/>
          </a:xfrm>
          <a:prstGeom prst="rect">
            <a:avLst/>
          </a:prstGeom>
        </p:spPr>
        <p:txBody>
          <a:bodyPr/>
          <a:lstStyle/>
          <a:p>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lang="en-US" smtClean="0"/>
              <a:t>Stefan Jakšić  - jaksamoowe@gmail.com; Nenad Ivanović - nenadpeuau@gmail.com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00800"/>
            <a:ext cx="2133600" cy="274320"/>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00800"/>
            <a:ext cx="2133600"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00800"/>
            <a:ext cx="2133600" cy="27432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00800"/>
            <a:ext cx="2133600" cy="27432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2133600" cy="274320"/>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00800"/>
            <a:ext cx="2133600" cy="27432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Stefan Jakšić  - jaksamoowe@gmail.com; Nenad Ivanović - nenadpeuau@gmail.com</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512081" y="6400800"/>
            <a:ext cx="7565119" cy="350520"/>
          </a:xfrm>
          <a:prstGeom prst="rect">
            <a:avLst/>
          </a:prstGeom>
        </p:spPr>
        <p:txBody>
          <a:bodyPr vert="horz" lIns="45720" rIns="45720" bIns="0" rtlCol="0" anchor="b"/>
          <a:lstStyle>
            <a:lvl1pPr marL="0" marR="0" indent="0" algn="l" defTabSz="914400" rtl="0" eaLnBrk="1" fontAlgn="auto" latinLnBrk="0" hangingPunct="1">
              <a:lnSpc>
                <a:spcPct val="100000"/>
              </a:lnSpc>
              <a:spcBef>
                <a:spcPts val="0"/>
              </a:spcBef>
              <a:spcAft>
                <a:spcPts val="0"/>
              </a:spcAft>
              <a:buClrTx/>
              <a:buSzTx/>
              <a:buFontTx/>
              <a:buNone/>
              <a:tabLst/>
              <a:defRPr kumimoji="0" sz="1200">
                <a:solidFill>
                  <a:schemeClr val="tx1">
                    <a:tint val="95000"/>
                  </a:schemeClr>
                </a:solidFill>
              </a:defRPr>
            </a:lvl1pPr>
            <a:extLst/>
          </a:lstStyle>
          <a:p>
            <a:r>
              <a:rPr lang="en-US" dirty="0" smtClean="0"/>
              <a:t>Stefan </a:t>
            </a:r>
            <a:r>
              <a:rPr lang="en-US" dirty="0" err="1" smtClean="0"/>
              <a:t>Jakšić</a:t>
            </a:r>
            <a:r>
              <a:rPr lang="en-US" dirty="0" smtClean="0"/>
              <a:t>  - jaksamoowe@gmail.com</a:t>
            </a:r>
            <a:r>
              <a:rPr lang="sr-Cyrl-RS" dirty="0" smtClean="0"/>
              <a:t>;</a:t>
            </a:r>
            <a:r>
              <a:rPr lang="en-US" dirty="0" smtClean="0"/>
              <a:t> </a:t>
            </a:r>
            <a:r>
              <a:rPr lang="en-US" dirty="0" err="1" smtClean="0"/>
              <a:t>Nenad</a:t>
            </a:r>
            <a:r>
              <a:rPr lang="en-US" dirty="0" smtClean="0"/>
              <a:t> </a:t>
            </a:r>
            <a:r>
              <a:rPr lang="en-US" dirty="0" err="1" smtClean="0"/>
              <a:t>Ivanović</a:t>
            </a:r>
            <a:r>
              <a:rPr lang="en-US" dirty="0" smtClean="0"/>
              <a:t> - nenadpeuau@gmail.com</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r>
              <a:rPr lang="en-US" dirty="0" smtClean="0"/>
              <a:t>/20</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Knime: a </a:t>
            </a:r>
            <a:r>
              <a:rPr lang="sr-Cyrl-RS" dirty="0" smtClean="0"/>
              <a:t>data mining platform</a:t>
            </a:r>
            <a:endParaRPr lang="en-US" dirty="0"/>
          </a:p>
        </p:txBody>
      </p:sp>
      <p:sp>
        <p:nvSpPr>
          <p:cNvPr id="14" name="Footer Placeholder 13"/>
          <p:cNvSpPr>
            <a:spLocks noGrp="1"/>
          </p:cNvSpPr>
          <p:nvPr>
            <p:ph type="ftr" sz="quarter" idx="11"/>
          </p:nvPr>
        </p:nvSpPr>
        <p:spPr>
          <a:xfrm>
            <a:off x="512081" y="6019800"/>
            <a:ext cx="7565119" cy="731520"/>
          </a:xfrm>
        </p:spPr>
        <p:txBody>
          <a:bodyPr/>
          <a:lstStyle/>
          <a:p>
            <a:r>
              <a:rPr lang="en-US" sz="1600" smtClean="0">
                <a:solidFill>
                  <a:schemeClr val="tx1"/>
                </a:solidFill>
              </a:rPr>
              <a:t>Stefan Jakšić  - jaksamoowe@gmail.com; Nenad Ivanović - nenadpeuau@gmail.com</a:t>
            </a:r>
            <a:endParaRPr lang="en-US" sz="1600" dirty="0">
              <a:solidFill>
                <a:schemeClr val="tx1"/>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1</a:t>
            </a:fld>
            <a:r>
              <a:rPr lang="sr-Cyrl-RS" dirty="0" smtClean="0"/>
              <a:t>/2</a:t>
            </a:r>
            <a:r>
              <a:rPr lang="en-US" dirty="0" smtClean="0"/>
              <a:t>1</a:t>
            </a:r>
            <a:endParaRPr lang="en-US" dirty="0"/>
          </a:p>
        </p:txBody>
      </p:sp>
      <p:sp>
        <p:nvSpPr>
          <p:cNvPr id="6" name="TextBox 5"/>
          <p:cNvSpPr txBox="1"/>
          <p:nvPr/>
        </p:nvSpPr>
        <p:spPr>
          <a:xfrm>
            <a:off x="228600" y="228600"/>
            <a:ext cx="7543800" cy="1015663"/>
          </a:xfrm>
          <a:prstGeom prst="rect">
            <a:avLst/>
          </a:prstGeom>
          <a:noFill/>
        </p:spPr>
        <p:txBody>
          <a:bodyPr wrap="square" rtlCol="0">
            <a:spAutoFit/>
          </a:bodyPr>
          <a:lstStyle/>
          <a:p>
            <a:r>
              <a:rPr lang="sr-Cyrl-RS" sz="2000" dirty="0" smtClean="0"/>
              <a:t>Department of Computer Science</a:t>
            </a:r>
          </a:p>
          <a:p>
            <a:r>
              <a:rPr lang="sr-Cyrl-RS" sz="2000" dirty="0" smtClean="0"/>
              <a:t>School of Electrical </a:t>
            </a:r>
            <a:r>
              <a:rPr lang="sr-Cyrl-RS" sz="2000" dirty="0" smtClean="0"/>
              <a:t>Engineering  </a:t>
            </a:r>
            <a:endParaRPr lang="sr-Cyrl-RS" sz="2000" dirty="0" smtClean="0"/>
          </a:p>
          <a:p>
            <a:r>
              <a:rPr lang="sr-Cyrl-RS" sz="2000" dirty="0" smtClean="0"/>
              <a:t>University of Belgrade</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Time is on Knime’s side</a:t>
            </a:r>
            <a:endParaRPr lang="en-US" dirty="0"/>
          </a:p>
        </p:txBody>
      </p:sp>
      <p:sp>
        <p:nvSpPr>
          <p:cNvPr id="3" name="Content Placeholder 2"/>
          <p:cNvSpPr>
            <a:spLocks noGrp="1"/>
          </p:cNvSpPr>
          <p:nvPr>
            <p:ph idx="4294967295"/>
          </p:nvPr>
        </p:nvSpPr>
        <p:spPr>
          <a:xfrm>
            <a:off x="0" y="1774825"/>
            <a:ext cx="9144000" cy="4625975"/>
          </a:xfrm>
        </p:spPr>
        <p:txBody>
          <a:bodyPr/>
          <a:lstStyle/>
          <a:p>
            <a:pPr>
              <a:spcBef>
                <a:spcPts val="200"/>
              </a:spcBef>
              <a:spcAft>
                <a:spcPts val="200"/>
              </a:spcAft>
            </a:pPr>
            <a:r>
              <a:rPr lang="sr-Cyrl-RS" dirty="0" smtClean="0"/>
              <a:t>M</a:t>
            </a:r>
            <a:r>
              <a:rPr lang="en-US" dirty="0" smtClean="0"/>
              <a:t>o</a:t>
            </a:r>
            <a:r>
              <a:rPr lang="sr-Cyrl-RS" dirty="0" smtClean="0"/>
              <a:t>re and more companies use it</a:t>
            </a:r>
          </a:p>
          <a:p>
            <a:pPr>
              <a:spcBef>
                <a:spcPts val="200"/>
              </a:spcBef>
              <a:spcAft>
                <a:spcPts val="200"/>
              </a:spcAft>
            </a:pPr>
            <a:r>
              <a:rPr lang="sr-Cyrl-RS" dirty="0" smtClean="0"/>
              <a:t>Intensive development of new SW features</a:t>
            </a:r>
          </a:p>
          <a:p>
            <a:pPr>
              <a:spcBef>
                <a:spcPts val="200"/>
              </a:spcBef>
              <a:spcAft>
                <a:spcPts val="200"/>
              </a:spcAft>
            </a:pPr>
            <a:r>
              <a:rPr lang="en-US" dirty="0" smtClean="0"/>
              <a:t>KNIME Enterprise Server </a:t>
            </a:r>
            <a:r>
              <a:rPr lang="sr-Cyrl-RS" dirty="0" smtClean="0"/>
              <a:t> </a:t>
            </a:r>
          </a:p>
          <a:p>
            <a:pPr>
              <a:spcBef>
                <a:spcPts val="200"/>
              </a:spcBef>
              <a:spcAft>
                <a:spcPts val="200"/>
              </a:spcAft>
            </a:pPr>
            <a:r>
              <a:rPr lang="sr-Cyrl-RS" dirty="0" smtClean="0"/>
              <a:t>KNIME Cluster execution</a:t>
            </a:r>
          </a:p>
          <a:p>
            <a:pPr>
              <a:spcBef>
                <a:spcPts val="200"/>
              </a:spcBef>
              <a:spcAft>
                <a:spcPts val="200"/>
              </a:spcAft>
            </a:pPr>
            <a:r>
              <a:rPr lang="en-US" dirty="0" smtClean="0"/>
              <a:t>O</a:t>
            </a:r>
            <a:r>
              <a:rPr lang="sr-Cyrl-RS" dirty="0" smtClean="0"/>
              <a:t>pen source – </a:t>
            </a:r>
            <a:r>
              <a:rPr lang="en-US" dirty="0" smtClean="0"/>
              <a:t>easily extensible</a:t>
            </a:r>
            <a:endParaRPr lang="sr-Cyrl-RS" dirty="0" smtClean="0"/>
          </a:p>
          <a:p>
            <a:pPr>
              <a:spcBef>
                <a:spcPts val="200"/>
              </a:spcBef>
              <a:spcAft>
                <a:spcPts val="200"/>
              </a:spcAft>
            </a:pPr>
            <a:r>
              <a:rPr lang="sr-Cyrl-RS" dirty="0" smtClean="0"/>
              <a:t>M</a:t>
            </a:r>
            <a:r>
              <a:rPr lang="en-US" dirty="0" err="1" smtClean="0"/>
              <a:t>odules</a:t>
            </a:r>
            <a:r>
              <a:rPr lang="en-US" dirty="0" smtClean="0"/>
              <a:t> for text</a:t>
            </a:r>
            <a:r>
              <a:rPr lang="sr-Cyrl-RS" smtClean="0"/>
              <a:t> and</a:t>
            </a:r>
            <a:r>
              <a:rPr lang="en-US" smtClean="0"/>
              <a:t> </a:t>
            </a:r>
            <a:r>
              <a:rPr lang="en-US" dirty="0" smtClean="0"/>
              <a:t>image</a:t>
            </a:r>
            <a:r>
              <a:rPr lang="sr-Cyrl-RS" dirty="0" smtClean="0"/>
              <a:t> </a:t>
            </a:r>
            <a:r>
              <a:rPr lang="en-US" dirty="0" smtClean="0"/>
              <a:t>processing</a:t>
            </a:r>
            <a:endParaRPr lang="sr-Cyrl-R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r>
              <a:rPr lang="en-US" dirty="0" smtClean="0"/>
              <a:t>/21</a:t>
            </a:r>
            <a:endParaRPr lang="en-US" dirty="0"/>
          </a:p>
        </p:txBody>
      </p:sp>
      <p:sp>
        <p:nvSpPr>
          <p:cNvPr id="5" name="Footer Placeholder 4"/>
          <p:cNvSpPr>
            <a:spLocks noGrp="1"/>
          </p:cNvSpPr>
          <p:nvPr>
            <p:ph type="ftr" sz="quarter" idx="11"/>
          </p:nvPr>
        </p:nvSpPr>
        <p:spPr/>
        <p:txBody>
          <a:bodyPr/>
          <a:lstStyle/>
          <a:p>
            <a:r>
              <a:rPr lang="en-US" smtClean="0"/>
              <a:t>Stefan Jakšić  - jaksamoowe@gmail.com; Nenad Ivanović - nenadpeuau@gmail.com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r>
              <a:rPr lang="en-US" dirty="0" smtClean="0"/>
              <a:t>/21</a:t>
            </a:r>
            <a:endParaRPr lang="en-US" dirty="0"/>
          </a:p>
        </p:txBody>
      </p:sp>
      <p:pic>
        <p:nvPicPr>
          <p:cNvPr id="5" name="Picture 4" descr="pocetna.png"/>
          <p:cNvPicPr>
            <a:picLocks noChangeAspect="1"/>
          </p:cNvPicPr>
          <p:nvPr/>
        </p:nvPicPr>
        <p:blipFill>
          <a:blip r:embed="rId2" cstate="print"/>
          <a:stretch>
            <a:fillRect/>
          </a:stretch>
        </p:blipFill>
        <p:spPr>
          <a:xfrm>
            <a:off x="0" y="1371600"/>
            <a:ext cx="9143999" cy="4914900"/>
          </a:xfrm>
          <a:prstGeom prst="rect">
            <a:avLst/>
          </a:prstGeom>
        </p:spPr>
      </p:pic>
      <p:sp>
        <p:nvSpPr>
          <p:cNvPr id="7" name="Rounded Rectangular Callout 6"/>
          <p:cNvSpPr/>
          <p:nvPr/>
        </p:nvSpPr>
        <p:spPr>
          <a:xfrm>
            <a:off x="1143000" y="2514600"/>
            <a:ext cx="2057400" cy="4572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chemeClr val="tx1"/>
                </a:solidFill>
              </a:rPr>
              <a:t>Lista </a:t>
            </a:r>
            <a:r>
              <a:rPr lang="en-US" sz="1600" dirty="0" smtClean="0">
                <a:solidFill>
                  <a:schemeClr val="tx1"/>
                </a:solidFill>
              </a:rPr>
              <a:t>svih projekata</a:t>
            </a:r>
            <a:endParaRPr lang="en-US" sz="1600" dirty="0">
              <a:solidFill>
                <a:schemeClr val="tx1"/>
              </a:solidFill>
            </a:endParaRPr>
          </a:p>
        </p:txBody>
      </p:sp>
      <p:sp>
        <p:nvSpPr>
          <p:cNvPr id="8" name="Rounded Rectangular Callout 7"/>
          <p:cNvSpPr/>
          <p:nvPr/>
        </p:nvSpPr>
        <p:spPr>
          <a:xfrm>
            <a:off x="3886200" y="1981200"/>
            <a:ext cx="2057400" cy="914400"/>
          </a:xfrm>
          <a:prstGeom prst="wedgeRoundRectCallout">
            <a:avLst>
              <a:gd name="adj1" fmla="val 3983"/>
              <a:gd name="adj2" fmla="val 77733"/>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Radna povr</a:t>
            </a:r>
            <a:r>
              <a:rPr lang="sr-Latn-RS" sz="1600" dirty="0" smtClean="0">
                <a:solidFill>
                  <a:schemeClr val="tx1"/>
                </a:solidFill>
              </a:rPr>
              <a:t>šina trenutno aktivnog projekta</a:t>
            </a:r>
            <a:endParaRPr lang="en-US" sz="1600" dirty="0">
              <a:solidFill>
                <a:schemeClr val="tx1"/>
              </a:solidFill>
            </a:endParaRPr>
          </a:p>
        </p:txBody>
      </p:sp>
      <p:sp>
        <p:nvSpPr>
          <p:cNvPr id="9" name="Rounded Rectangular Callout 8"/>
          <p:cNvSpPr/>
          <p:nvPr/>
        </p:nvSpPr>
        <p:spPr>
          <a:xfrm>
            <a:off x="7086600" y="2743200"/>
            <a:ext cx="2057400" cy="609600"/>
          </a:xfrm>
          <a:prstGeom prst="wedgeRoundRectCallout">
            <a:avLst>
              <a:gd name="adj1" fmla="val -59425"/>
              <a:gd name="adj2" fmla="val -42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Detaljan opis selektovanog čvora</a:t>
            </a:r>
            <a:endParaRPr lang="en-US" sz="1600" dirty="0">
              <a:solidFill>
                <a:schemeClr val="tx1"/>
              </a:solidFill>
            </a:endParaRPr>
          </a:p>
        </p:txBody>
      </p:sp>
      <p:sp>
        <p:nvSpPr>
          <p:cNvPr id="10" name="Rounded Rectangular Callout 9"/>
          <p:cNvSpPr/>
          <p:nvPr/>
        </p:nvSpPr>
        <p:spPr>
          <a:xfrm>
            <a:off x="6248400" y="4419600"/>
            <a:ext cx="2057400" cy="6096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Lista dostupnih projekata na serveru</a:t>
            </a:r>
            <a:endParaRPr lang="en-US" sz="1600" dirty="0">
              <a:solidFill>
                <a:schemeClr val="tx1"/>
              </a:solidFill>
            </a:endParaRPr>
          </a:p>
        </p:txBody>
      </p:sp>
      <p:sp>
        <p:nvSpPr>
          <p:cNvPr id="11" name="Rounded Rectangular Callout 10"/>
          <p:cNvSpPr/>
          <p:nvPr/>
        </p:nvSpPr>
        <p:spPr>
          <a:xfrm>
            <a:off x="6934200" y="5334000"/>
            <a:ext cx="2057400" cy="914400"/>
          </a:xfrm>
          <a:prstGeom prst="wedgeRoundRectCallout">
            <a:avLst>
              <a:gd name="adj1" fmla="val -61202"/>
              <a:gd name="adj2" fmla="val 12400"/>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Konzola na kojoj se vide obaveštenja i greške u projektu</a:t>
            </a:r>
            <a:endParaRPr lang="en-US" sz="1600" dirty="0">
              <a:solidFill>
                <a:schemeClr val="tx1"/>
              </a:solidFill>
            </a:endParaRPr>
          </a:p>
        </p:txBody>
      </p:sp>
      <p:sp>
        <p:nvSpPr>
          <p:cNvPr id="13" name="Rounded Rectangular Callout 12"/>
          <p:cNvSpPr/>
          <p:nvPr/>
        </p:nvSpPr>
        <p:spPr>
          <a:xfrm>
            <a:off x="1219200" y="5181600"/>
            <a:ext cx="2057400" cy="9144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Lista svih postojećih čvorova grupisanih po funkcionalnosti</a:t>
            </a:r>
            <a:endParaRPr lang="en-US" sz="1600" dirty="0">
              <a:solidFill>
                <a:schemeClr val="tx1"/>
              </a:solidFill>
            </a:endParaRPr>
          </a:p>
        </p:txBody>
      </p:sp>
      <p:sp>
        <p:nvSpPr>
          <p:cNvPr id="14" name="Rounded Rectangular Callout 13"/>
          <p:cNvSpPr/>
          <p:nvPr/>
        </p:nvSpPr>
        <p:spPr>
          <a:xfrm>
            <a:off x="5257800" y="1447800"/>
            <a:ext cx="3200400" cy="457200"/>
          </a:xfrm>
          <a:prstGeom prst="wedgeRoundRectCallout">
            <a:avLst>
              <a:gd name="adj1" fmla="val -76991"/>
              <a:gd name="adj2" fmla="val -2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Paleta osnovnih funkcionalnosti</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ou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ou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ou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r>
              <a:rPr lang="en-US" dirty="0" smtClean="0"/>
              <a:t>/21</a:t>
            </a:r>
            <a:endParaRPr lang="en-US" dirty="0"/>
          </a:p>
        </p:txBody>
      </p:sp>
      <p:pic>
        <p:nvPicPr>
          <p:cNvPr id="5" name="Picture 4" descr="1.png"/>
          <p:cNvPicPr>
            <a:picLocks noChangeAspect="1"/>
          </p:cNvPicPr>
          <p:nvPr/>
        </p:nvPicPr>
        <p:blipFill>
          <a:blip r:embed="rId2" cstate="print"/>
          <a:stretch>
            <a:fillRect/>
          </a:stretch>
        </p:blipFill>
        <p:spPr>
          <a:xfrm>
            <a:off x="0" y="1371600"/>
            <a:ext cx="9144000" cy="4914900"/>
          </a:xfrm>
          <a:prstGeom prst="rect">
            <a:avLst/>
          </a:prstGeom>
        </p:spPr>
      </p:pic>
      <p:pic>
        <p:nvPicPr>
          <p:cNvPr id="6" name="Picture 5" descr="2.png"/>
          <p:cNvPicPr>
            <a:picLocks noChangeAspect="1"/>
          </p:cNvPicPr>
          <p:nvPr/>
        </p:nvPicPr>
        <p:blipFill>
          <a:blip r:embed="rId3" cstate="print"/>
          <a:stretch>
            <a:fillRect/>
          </a:stretch>
        </p:blipFill>
        <p:spPr>
          <a:xfrm>
            <a:off x="0" y="1371600"/>
            <a:ext cx="9144000" cy="4914900"/>
          </a:xfrm>
          <a:prstGeom prst="rect">
            <a:avLst/>
          </a:prstGeom>
        </p:spPr>
      </p:pic>
      <p:sp>
        <p:nvSpPr>
          <p:cNvPr id="9" name="Rounded Rectangular Callout 8"/>
          <p:cNvSpPr/>
          <p:nvPr/>
        </p:nvSpPr>
        <p:spPr>
          <a:xfrm>
            <a:off x="1676400" y="1828800"/>
            <a:ext cx="2057400" cy="9144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 biste otvorili novi projekat iz menija File izaberite New </a:t>
            </a:r>
            <a:endParaRPr lang="en-US" sz="1600" dirty="0">
              <a:solidFill>
                <a:schemeClr val="tx1"/>
              </a:solidFill>
            </a:endParaRPr>
          </a:p>
        </p:txBody>
      </p:sp>
      <p:pic>
        <p:nvPicPr>
          <p:cNvPr id="7" name="Picture 6" descr="3.png"/>
          <p:cNvPicPr>
            <a:picLocks noChangeAspect="1"/>
          </p:cNvPicPr>
          <p:nvPr/>
        </p:nvPicPr>
        <p:blipFill>
          <a:blip r:embed="rId4" cstate="print"/>
          <a:stretch>
            <a:fillRect/>
          </a:stretch>
        </p:blipFill>
        <p:spPr>
          <a:xfrm>
            <a:off x="0" y="1371600"/>
            <a:ext cx="9144000" cy="4903470"/>
          </a:xfrm>
          <a:prstGeom prst="rect">
            <a:avLst/>
          </a:prstGeom>
        </p:spPr>
      </p:pic>
      <p:sp>
        <p:nvSpPr>
          <p:cNvPr id="10" name="Rounded Rectangular Callout 9"/>
          <p:cNvSpPr/>
          <p:nvPr/>
        </p:nvSpPr>
        <p:spPr>
          <a:xfrm>
            <a:off x="5715000" y="3048000"/>
            <a:ext cx="2057400" cy="9144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Izaberite New KNIME Project i kliknite Next</a:t>
            </a:r>
            <a:endParaRPr lang="en-US" sz="1600" dirty="0">
              <a:solidFill>
                <a:schemeClr val="tx1"/>
              </a:solidFill>
            </a:endParaRPr>
          </a:p>
        </p:txBody>
      </p:sp>
      <p:pic>
        <p:nvPicPr>
          <p:cNvPr id="11" name="Picture 10" descr="4.png"/>
          <p:cNvPicPr>
            <a:picLocks noChangeAspect="1"/>
          </p:cNvPicPr>
          <p:nvPr/>
        </p:nvPicPr>
        <p:blipFill>
          <a:blip r:embed="rId5" cstate="print"/>
          <a:stretch>
            <a:fillRect/>
          </a:stretch>
        </p:blipFill>
        <p:spPr>
          <a:xfrm>
            <a:off x="0" y="1371600"/>
            <a:ext cx="9144000" cy="4909185"/>
          </a:xfrm>
          <a:prstGeom prst="rect">
            <a:avLst/>
          </a:prstGeom>
        </p:spPr>
      </p:pic>
      <p:sp>
        <p:nvSpPr>
          <p:cNvPr id="12" name="Rounded Rectangular Callout 11"/>
          <p:cNvSpPr/>
          <p:nvPr/>
        </p:nvSpPr>
        <p:spPr>
          <a:xfrm>
            <a:off x="5867400" y="3200400"/>
            <a:ext cx="2057400" cy="9144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Unesite ime projekta i kliknite Finish</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r>
              <a:rPr lang="en-US" dirty="0" smtClean="0"/>
              <a:t>/21</a:t>
            </a:r>
            <a:endParaRPr lang="en-US" dirty="0"/>
          </a:p>
        </p:txBody>
      </p:sp>
      <p:pic>
        <p:nvPicPr>
          <p:cNvPr id="13" name="Picture 12" descr="5.png"/>
          <p:cNvPicPr>
            <a:picLocks noChangeAspect="1"/>
          </p:cNvPicPr>
          <p:nvPr/>
        </p:nvPicPr>
        <p:blipFill>
          <a:blip r:embed="rId2" cstate="print"/>
          <a:stretch>
            <a:fillRect/>
          </a:stretch>
        </p:blipFill>
        <p:spPr>
          <a:xfrm>
            <a:off x="0" y="1371600"/>
            <a:ext cx="9144000" cy="4903470"/>
          </a:xfrm>
          <a:prstGeom prst="rect">
            <a:avLst/>
          </a:prstGeom>
        </p:spPr>
      </p:pic>
      <p:pic>
        <p:nvPicPr>
          <p:cNvPr id="17" name="Picture 16" descr="6.png"/>
          <p:cNvPicPr>
            <a:picLocks noChangeAspect="1"/>
          </p:cNvPicPr>
          <p:nvPr/>
        </p:nvPicPr>
        <p:blipFill>
          <a:blip r:embed="rId3" cstate="print"/>
          <a:stretch>
            <a:fillRect/>
          </a:stretch>
        </p:blipFill>
        <p:spPr>
          <a:xfrm>
            <a:off x="0" y="1371600"/>
            <a:ext cx="9144000" cy="4903470"/>
          </a:xfrm>
          <a:prstGeom prst="rect">
            <a:avLst/>
          </a:prstGeom>
        </p:spPr>
      </p:pic>
      <p:pic>
        <p:nvPicPr>
          <p:cNvPr id="18" name="Picture 17" descr="7.png"/>
          <p:cNvPicPr>
            <a:picLocks noChangeAspect="1"/>
          </p:cNvPicPr>
          <p:nvPr/>
        </p:nvPicPr>
        <p:blipFill>
          <a:blip r:embed="rId4" cstate="print"/>
          <a:stretch>
            <a:fillRect/>
          </a:stretch>
        </p:blipFill>
        <p:spPr>
          <a:xfrm>
            <a:off x="0" y="1371600"/>
            <a:ext cx="9144000" cy="4903470"/>
          </a:xfrm>
          <a:prstGeom prst="rect">
            <a:avLst/>
          </a:prstGeom>
        </p:spPr>
      </p:pic>
      <p:sp>
        <p:nvSpPr>
          <p:cNvPr id="20" name="Rounded Rectangular Callout 19"/>
          <p:cNvSpPr/>
          <p:nvPr/>
        </p:nvSpPr>
        <p:spPr>
          <a:xfrm>
            <a:off x="5562600" y="3352800"/>
            <a:ext cx="2514600" cy="6858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Kliknite na Browse da odaberete putanju do fajla</a:t>
            </a:r>
            <a:endParaRPr lang="en-US" sz="1600" dirty="0">
              <a:solidFill>
                <a:schemeClr val="tx1"/>
              </a:solidFill>
            </a:endParaRPr>
          </a:p>
        </p:txBody>
      </p:sp>
      <p:pic>
        <p:nvPicPr>
          <p:cNvPr id="21" name="Picture 20" descr="8.png"/>
          <p:cNvPicPr>
            <a:picLocks noChangeAspect="1"/>
          </p:cNvPicPr>
          <p:nvPr/>
        </p:nvPicPr>
        <p:blipFill>
          <a:blip r:embed="rId5" cstate="print"/>
          <a:stretch>
            <a:fillRect/>
          </a:stretch>
        </p:blipFill>
        <p:spPr>
          <a:xfrm>
            <a:off x="0" y="1371600"/>
            <a:ext cx="9144000" cy="4903470"/>
          </a:xfrm>
          <a:prstGeom prst="rect">
            <a:avLst/>
          </a:prstGeom>
        </p:spPr>
      </p:pic>
      <p:pic>
        <p:nvPicPr>
          <p:cNvPr id="23" name="Picture 22" descr="9.png"/>
          <p:cNvPicPr>
            <a:picLocks noChangeAspect="1"/>
          </p:cNvPicPr>
          <p:nvPr/>
        </p:nvPicPr>
        <p:blipFill>
          <a:blip r:embed="rId6" cstate="print"/>
          <a:stretch>
            <a:fillRect/>
          </a:stretch>
        </p:blipFill>
        <p:spPr>
          <a:xfrm>
            <a:off x="0" y="1371600"/>
            <a:ext cx="9144000" cy="4909185"/>
          </a:xfrm>
          <a:prstGeom prst="rect">
            <a:avLst/>
          </a:prstGeom>
        </p:spPr>
      </p:pic>
      <p:sp>
        <p:nvSpPr>
          <p:cNvPr id="24" name="Rounded Rectangular Callout 23"/>
          <p:cNvSpPr/>
          <p:nvPr/>
        </p:nvSpPr>
        <p:spPr>
          <a:xfrm>
            <a:off x="2590800" y="2438400"/>
            <a:ext cx="2057400" cy="914400"/>
          </a:xfrm>
          <a:prstGeom prst="wedgeRoundRectCallout">
            <a:avLst>
              <a:gd name="adj1" fmla="val -45795"/>
              <a:gd name="adj2" fmla="val -6626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Posle definisanja ulaznog fajla </a:t>
            </a:r>
            <a:r>
              <a:rPr lang="sr-Latn-RS" sz="1600" dirty="0" smtClean="0">
                <a:solidFill>
                  <a:schemeClr val="tx1"/>
                </a:solidFill>
              </a:rPr>
              <a:t>čvor prelazi u stanje ready</a:t>
            </a:r>
            <a:endParaRPr lang="en-US" sz="1600" dirty="0">
              <a:solidFill>
                <a:schemeClr val="tx1"/>
              </a:solidFill>
            </a:endParaRPr>
          </a:p>
        </p:txBody>
      </p:sp>
      <p:pic>
        <p:nvPicPr>
          <p:cNvPr id="27" name="Picture 26" descr="10.png"/>
          <p:cNvPicPr>
            <a:picLocks noChangeAspect="1"/>
          </p:cNvPicPr>
          <p:nvPr/>
        </p:nvPicPr>
        <p:blipFill>
          <a:blip r:embed="rId7" cstate="print"/>
          <a:stretch>
            <a:fillRect/>
          </a:stretch>
        </p:blipFill>
        <p:spPr>
          <a:xfrm>
            <a:off x="0" y="1371600"/>
            <a:ext cx="9144000" cy="4903470"/>
          </a:xfrm>
          <a:prstGeom prst="rect">
            <a:avLst/>
          </a:prstGeom>
        </p:spPr>
      </p:pic>
      <p:sp>
        <p:nvSpPr>
          <p:cNvPr id="19" name="Rounded Rectangular Callout 18"/>
          <p:cNvSpPr/>
          <p:nvPr/>
        </p:nvSpPr>
        <p:spPr>
          <a:xfrm>
            <a:off x="3733800" y="2819400"/>
            <a:ext cx="2057400" cy="914400"/>
          </a:xfrm>
          <a:prstGeom prst="wedgeRoundRectCallout">
            <a:avLst>
              <a:gd name="adj1" fmla="val -54203"/>
              <a:gd name="adj2" fmla="val -67618"/>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Izvršavanje čvora prelazi u treće stanje</a:t>
            </a:r>
            <a:endParaRPr lang="en-US" sz="1600" dirty="0">
              <a:solidFill>
                <a:schemeClr val="tx1"/>
              </a:solidFill>
            </a:endParaRPr>
          </a:p>
        </p:txBody>
      </p:sp>
      <p:pic>
        <p:nvPicPr>
          <p:cNvPr id="28" name="Picture 27" descr="11.png"/>
          <p:cNvPicPr>
            <a:picLocks noChangeAspect="1"/>
          </p:cNvPicPr>
          <p:nvPr/>
        </p:nvPicPr>
        <p:blipFill>
          <a:blip r:embed="rId8" cstate="print"/>
          <a:stretch>
            <a:fillRect/>
          </a:stretch>
        </p:blipFill>
        <p:spPr>
          <a:xfrm>
            <a:off x="0" y="1371600"/>
            <a:ext cx="9144000" cy="4903470"/>
          </a:xfrm>
          <a:prstGeom prst="rect">
            <a:avLst/>
          </a:prstGeom>
        </p:spPr>
      </p:pic>
      <p:pic>
        <p:nvPicPr>
          <p:cNvPr id="29" name="Picture 28" descr="12.png"/>
          <p:cNvPicPr>
            <a:picLocks noChangeAspect="1"/>
          </p:cNvPicPr>
          <p:nvPr/>
        </p:nvPicPr>
        <p:blipFill>
          <a:blip r:embed="rId9" cstate="print"/>
          <a:stretch>
            <a:fillRect/>
          </a:stretch>
        </p:blipFill>
        <p:spPr>
          <a:xfrm>
            <a:off x="0" y="1371600"/>
            <a:ext cx="9144000" cy="4909185"/>
          </a:xfrm>
          <a:prstGeom prst="rect">
            <a:avLst/>
          </a:prstGeom>
        </p:spPr>
      </p:pic>
      <p:pic>
        <p:nvPicPr>
          <p:cNvPr id="30" name="Picture 29" descr="13.png"/>
          <p:cNvPicPr>
            <a:picLocks noChangeAspect="1"/>
          </p:cNvPicPr>
          <p:nvPr/>
        </p:nvPicPr>
        <p:blipFill>
          <a:blip r:embed="rId10" cstate="print"/>
          <a:stretch>
            <a:fillRect/>
          </a:stretch>
        </p:blipFill>
        <p:spPr>
          <a:xfrm>
            <a:off x="0" y="1371600"/>
            <a:ext cx="9144000" cy="4897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r>
              <a:rPr lang="en-US" dirty="0" smtClean="0"/>
              <a:t>/21</a:t>
            </a:r>
            <a:endParaRPr lang="en-US" dirty="0"/>
          </a:p>
        </p:txBody>
      </p:sp>
      <p:pic>
        <p:nvPicPr>
          <p:cNvPr id="5" name="Picture 4" descr="14.png"/>
          <p:cNvPicPr>
            <a:picLocks noChangeAspect="1"/>
          </p:cNvPicPr>
          <p:nvPr/>
        </p:nvPicPr>
        <p:blipFill>
          <a:blip r:embed="rId2" cstate="print"/>
          <a:stretch>
            <a:fillRect/>
          </a:stretch>
        </p:blipFill>
        <p:spPr>
          <a:xfrm>
            <a:off x="0" y="1371600"/>
            <a:ext cx="9144000" cy="4909185"/>
          </a:xfrm>
          <a:prstGeom prst="rect">
            <a:avLst/>
          </a:prstGeom>
        </p:spPr>
      </p:pic>
      <p:pic>
        <p:nvPicPr>
          <p:cNvPr id="6" name="Picture 5" descr="15.png"/>
          <p:cNvPicPr>
            <a:picLocks noChangeAspect="1"/>
          </p:cNvPicPr>
          <p:nvPr/>
        </p:nvPicPr>
        <p:blipFill>
          <a:blip r:embed="rId3" cstate="print"/>
          <a:stretch>
            <a:fillRect/>
          </a:stretch>
        </p:blipFill>
        <p:spPr>
          <a:xfrm>
            <a:off x="0" y="1371600"/>
            <a:ext cx="9144000" cy="4897755"/>
          </a:xfrm>
          <a:prstGeom prst="rect">
            <a:avLst/>
          </a:prstGeom>
        </p:spPr>
      </p:pic>
      <p:sp>
        <p:nvSpPr>
          <p:cNvPr id="8" name="Rounded Rectangular Callout 7"/>
          <p:cNvSpPr/>
          <p:nvPr/>
        </p:nvSpPr>
        <p:spPr>
          <a:xfrm>
            <a:off x="3429000" y="2057400"/>
            <a:ext cx="2057400" cy="685800"/>
          </a:xfrm>
          <a:prstGeom prst="wedgeRoundRectCallout">
            <a:avLst>
              <a:gd name="adj1" fmla="val -68306"/>
              <a:gd name="adj2" fmla="val -2198"/>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Posle povezivanja čvor je spreman za izvršenje</a:t>
            </a:r>
            <a:endParaRPr lang="en-US" sz="1600" dirty="0">
              <a:solidFill>
                <a:schemeClr val="tx1"/>
              </a:solidFill>
            </a:endParaRPr>
          </a:p>
        </p:txBody>
      </p:sp>
      <p:pic>
        <p:nvPicPr>
          <p:cNvPr id="9" name="Picture 8" descr="16.png"/>
          <p:cNvPicPr>
            <a:picLocks noChangeAspect="1"/>
          </p:cNvPicPr>
          <p:nvPr/>
        </p:nvPicPr>
        <p:blipFill>
          <a:blip r:embed="rId4" cstate="print"/>
          <a:stretch>
            <a:fillRect/>
          </a:stretch>
        </p:blipFill>
        <p:spPr>
          <a:xfrm>
            <a:off x="0" y="1371600"/>
            <a:ext cx="9144000" cy="4909185"/>
          </a:xfrm>
          <a:prstGeom prst="rect">
            <a:avLst/>
          </a:prstGeom>
        </p:spPr>
      </p:pic>
      <p:pic>
        <p:nvPicPr>
          <p:cNvPr id="10" name="Picture 9" descr="17.png"/>
          <p:cNvPicPr>
            <a:picLocks noChangeAspect="1"/>
          </p:cNvPicPr>
          <p:nvPr/>
        </p:nvPicPr>
        <p:blipFill>
          <a:blip r:embed="rId5" cstate="print"/>
          <a:stretch>
            <a:fillRect/>
          </a:stretch>
        </p:blipFill>
        <p:spPr>
          <a:xfrm>
            <a:off x="0" y="1371600"/>
            <a:ext cx="9144000" cy="4897755"/>
          </a:xfrm>
          <a:prstGeom prst="rect">
            <a:avLst/>
          </a:prstGeom>
        </p:spPr>
      </p:pic>
      <p:sp>
        <p:nvSpPr>
          <p:cNvPr id="12" name="Rounded Rectangular Callout 11"/>
          <p:cNvSpPr/>
          <p:nvPr/>
        </p:nvSpPr>
        <p:spPr>
          <a:xfrm>
            <a:off x="5257800" y="1676400"/>
            <a:ext cx="2971800" cy="914400"/>
          </a:xfrm>
          <a:prstGeom prst="wedgeRoundRectCallout">
            <a:avLst>
              <a:gd name="adj1" fmla="val 9039"/>
              <a:gd name="adj2" fmla="val 85681"/>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smtClean="0">
                <a:solidFill>
                  <a:schemeClr val="tx1"/>
                </a:solidFill>
              </a:rPr>
              <a:t>Po izvršenju čvora dodaje se nova kolona u tabeli Document</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r>
              <a:rPr lang="en-US" dirty="0" smtClean="0"/>
              <a:t>/21</a:t>
            </a:r>
            <a:endParaRPr lang="en-US" dirty="0"/>
          </a:p>
        </p:txBody>
      </p:sp>
      <p:pic>
        <p:nvPicPr>
          <p:cNvPr id="11" name="Picture 10" descr="18.png"/>
          <p:cNvPicPr>
            <a:picLocks noChangeAspect="1"/>
          </p:cNvPicPr>
          <p:nvPr/>
        </p:nvPicPr>
        <p:blipFill>
          <a:blip r:embed="rId2" cstate="print"/>
          <a:stretch>
            <a:fillRect/>
          </a:stretch>
        </p:blipFill>
        <p:spPr>
          <a:xfrm>
            <a:off x="0" y="1371600"/>
            <a:ext cx="9144000" cy="4903470"/>
          </a:xfrm>
          <a:prstGeom prst="rect">
            <a:avLst/>
          </a:prstGeom>
        </p:spPr>
      </p:pic>
      <p:pic>
        <p:nvPicPr>
          <p:cNvPr id="13" name="Picture 12" descr="19.png"/>
          <p:cNvPicPr>
            <a:picLocks noChangeAspect="1"/>
          </p:cNvPicPr>
          <p:nvPr/>
        </p:nvPicPr>
        <p:blipFill>
          <a:blip r:embed="rId3" cstate="print"/>
          <a:stretch>
            <a:fillRect/>
          </a:stretch>
        </p:blipFill>
        <p:spPr>
          <a:xfrm>
            <a:off x="0" y="1371600"/>
            <a:ext cx="9144000" cy="4892040"/>
          </a:xfrm>
          <a:prstGeom prst="rect">
            <a:avLst/>
          </a:prstGeom>
        </p:spPr>
      </p:pic>
      <p:pic>
        <p:nvPicPr>
          <p:cNvPr id="15" name="Picture 14" descr="20.png"/>
          <p:cNvPicPr>
            <a:picLocks noChangeAspect="1"/>
          </p:cNvPicPr>
          <p:nvPr/>
        </p:nvPicPr>
        <p:blipFill>
          <a:blip r:embed="rId4" cstate="print"/>
          <a:stretch>
            <a:fillRect/>
          </a:stretch>
        </p:blipFill>
        <p:spPr>
          <a:xfrm>
            <a:off x="0" y="1371600"/>
            <a:ext cx="9144000" cy="4897755"/>
          </a:xfrm>
          <a:prstGeom prst="rect">
            <a:avLst/>
          </a:prstGeom>
        </p:spPr>
      </p:pic>
      <p:sp>
        <p:nvSpPr>
          <p:cNvPr id="17" name="Rounded Rectangular Callout 16"/>
          <p:cNvSpPr/>
          <p:nvPr/>
        </p:nvSpPr>
        <p:spPr>
          <a:xfrm>
            <a:off x="3048000" y="4800600"/>
            <a:ext cx="2971800" cy="914400"/>
          </a:xfrm>
          <a:prstGeom prst="wedgeRoundRectCallout">
            <a:avLst>
              <a:gd name="adj1" fmla="val -12583"/>
              <a:gd name="adj2" fmla="val -7918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Vrsi se odabir kolona koje zelimo da filtriramo</a:t>
            </a:r>
            <a:endParaRPr lang="en-US" sz="1600" dirty="0">
              <a:solidFill>
                <a:schemeClr val="tx1"/>
              </a:solidFill>
            </a:endParaRPr>
          </a:p>
        </p:txBody>
      </p:sp>
      <p:pic>
        <p:nvPicPr>
          <p:cNvPr id="16" name="Picture 15" descr="21.png"/>
          <p:cNvPicPr>
            <a:picLocks noChangeAspect="1"/>
          </p:cNvPicPr>
          <p:nvPr/>
        </p:nvPicPr>
        <p:blipFill>
          <a:blip r:embed="rId5" cstate="print"/>
          <a:stretch>
            <a:fillRect/>
          </a:stretch>
        </p:blipFill>
        <p:spPr>
          <a:xfrm>
            <a:off x="0" y="1371600"/>
            <a:ext cx="9144000" cy="4903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par>
                          <p:cTn id="13" fill="hold">
                            <p:stCondLst>
                              <p:cond delay="1000"/>
                            </p:stCondLst>
                            <p:childTnLst>
                              <p:par>
                                <p:cTn id="14" presetID="10" presetClass="entr" presetSubtype="0" fill="hold" grpId="1"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1000"/>
                            </p:stCondLst>
                            <p:childTnLst>
                              <p:par>
                                <p:cTn id="23" presetID="10" presetClass="entr" presetSubtype="0" fill="hold" grpId="0" nodeType="after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r>
              <a:rPr lang="en-US" dirty="0" smtClean="0"/>
              <a:t>/21</a:t>
            </a:r>
            <a:endParaRPr lang="en-US" dirty="0"/>
          </a:p>
        </p:txBody>
      </p:sp>
      <p:pic>
        <p:nvPicPr>
          <p:cNvPr id="10" name="Picture 9" descr="22.png"/>
          <p:cNvPicPr>
            <a:picLocks noChangeAspect="1"/>
          </p:cNvPicPr>
          <p:nvPr/>
        </p:nvPicPr>
        <p:blipFill>
          <a:blip r:embed="rId3" cstate="print"/>
          <a:stretch>
            <a:fillRect/>
          </a:stretch>
        </p:blipFill>
        <p:spPr>
          <a:xfrm>
            <a:off x="0" y="1371600"/>
            <a:ext cx="9144000" cy="4903470"/>
          </a:xfrm>
          <a:prstGeom prst="rect">
            <a:avLst/>
          </a:prstGeom>
        </p:spPr>
      </p:pic>
      <p:pic>
        <p:nvPicPr>
          <p:cNvPr id="12" name="Picture 11" descr="23.png"/>
          <p:cNvPicPr>
            <a:picLocks noChangeAspect="1"/>
          </p:cNvPicPr>
          <p:nvPr/>
        </p:nvPicPr>
        <p:blipFill>
          <a:blip r:embed="rId4" cstate="print"/>
          <a:stretch>
            <a:fillRect/>
          </a:stretch>
        </p:blipFill>
        <p:spPr>
          <a:xfrm>
            <a:off x="0" y="1371600"/>
            <a:ext cx="9144000" cy="4903470"/>
          </a:xfrm>
          <a:prstGeom prst="rect">
            <a:avLst/>
          </a:prstGeom>
        </p:spPr>
      </p:pic>
      <p:pic>
        <p:nvPicPr>
          <p:cNvPr id="14" name="Picture 13" descr="24.png"/>
          <p:cNvPicPr>
            <a:picLocks noChangeAspect="1"/>
          </p:cNvPicPr>
          <p:nvPr/>
        </p:nvPicPr>
        <p:blipFill>
          <a:blip r:embed="rId5" cstate="print"/>
          <a:stretch>
            <a:fillRect/>
          </a:stretch>
        </p:blipFill>
        <p:spPr>
          <a:xfrm>
            <a:off x="0" y="1371600"/>
            <a:ext cx="9144000" cy="4897755"/>
          </a:xfrm>
          <a:prstGeom prst="rect">
            <a:avLst/>
          </a:prstGeom>
        </p:spPr>
      </p:pic>
      <p:pic>
        <p:nvPicPr>
          <p:cNvPr id="18" name="Picture 17" descr="25.png"/>
          <p:cNvPicPr>
            <a:picLocks noChangeAspect="1"/>
          </p:cNvPicPr>
          <p:nvPr/>
        </p:nvPicPr>
        <p:blipFill>
          <a:blip r:embed="rId6" cstate="print"/>
          <a:stretch>
            <a:fillRect/>
          </a:stretch>
        </p:blipFill>
        <p:spPr>
          <a:xfrm>
            <a:off x="0" y="1371600"/>
            <a:ext cx="9144000" cy="4903470"/>
          </a:xfrm>
          <a:prstGeom prst="rect">
            <a:avLst/>
          </a:prstGeom>
        </p:spPr>
      </p:pic>
      <p:pic>
        <p:nvPicPr>
          <p:cNvPr id="19" name="Picture 18" descr="26.png"/>
          <p:cNvPicPr>
            <a:picLocks noChangeAspect="1"/>
          </p:cNvPicPr>
          <p:nvPr/>
        </p:nvPicPr>
        <p:blipFill>
          <a:blip r:embed="rId7" cstate="print"/>
          <a:stretch>
            <a:fillRect/>
          </a:stretch>
        </p:blipFill>
        <p:spPr>
          <a:xfrm>
            <a:off x="0" y="1371600"/>
            <a:ext cx="9144000" cy="4897755"/>
          </a:xfrm>
          <a:prstGeom prst="rect">
            <a:avLst/>
          </a:prstGeom>
        </p:spPr>
      </p:pic>
      <p:pic>
        <p:nvPicPr>
          <p:cNvPr id="20" name="Picture 19" descr="27.png"/>
          <p:cNvPicPr>
            <a:picLocks noChangeAspect="1"/>
          </p:cNvPicPr>
          <p:nvPr/>
        </p:nvPicPr>
        <p:blipFill>
          <a:blip r:embed="rId8" cstate="print"/>
          <a:stretch>
            <a:fillRect/>
          </a:stretch>
        </p:blipFill>
        <p:spPr>
          <a:xfrm>
            <a:off x="0" y="1371600"/>
            <a:ext cx="9144000" cy="4897755"/>
          </a:xfrm>
          <a:prstGeom prst="rect">
            <a:avLst/>
          </a:prstGeom>
        </p:spPr>
      </p:pic>
      <p:pic>
        <p:nvPicPr>
          <p:cNvPr id="21" name="Picture 20" descr="28.png"/>
          <p:cNvPicPr>
            <a:picLocks noChangeAspect="1"/>
          </p:cNvPicPr>
          <p:nvPr/>
        </p:nvPicPr>
        <p:blipFill>
          <a:blip r:embed="rId9" cstate="print"/>
          <a:stretch>
            <a:fillRect/>
          </a:stretch>
        </p:blipFill>
        <p:spPr>
          <a:xfrm>
            <a:off x="0" y="1371600"/>
            <a:ext cx="9144000" cy="4897755"/>
          </a:xfrm>
          <a:prstGeom prst="rect">
            <a:avLst/>
          </a:prstGeom>
        </p:spPr>
      </p:pic>
      <p:pic>
        <p:nvPicPr>
          <p:cNvPr id="22" name="Picture 21" descr="29.png"/>
          <p:cNvPicPr>
            <a:picLocks noChangeAspect="1"/>
          </p:cNvPicPr>
          <p:nvPr/>
        </p:nvPicPr>
        <p:blipFill>
          <a:blip r:embed="rId10" cstate="print"/>
          <a:stretch>
            <a:fillRect/>
          </a:stretch>
        </p:blipFill>
        <p:spPr>
          <a:xfrm>
            <a:off x="0" y="1371600"/>
            <a:ext cx="9144000" cy="4897755"/>
          </a:xfrm>
          <a:prstGeom prst="rect">
            <a:avLst/>
          </a:prstGeom>
        </p:spPr>
      </p:pic>
      <p:pic>
        <p:nvPicPr>
          <p:cNvPr id="23" name="Picture 22" descr="30.png"/>
          <p:cNvPicPr>
            <a:picLocks noChangeAspect="1"/>
          </p:cNvPicPr>
          <p:nvPr/>
        </p:nvPicPr>
        <p:blipFill>
          <a:blip r:embed="rId11" cstate="print"/>
          <a:stretch>
            <a:fillRect/>
          </a:stretch>
        </p:blipFill>
        <p:spPr>
          <a:xfrm>
            <a:off x="0" y="1371600"/>
            <a:ext cx="9144000" cy="4897755"/>
          </a:xfrm>
          <a:prstGeom prst="rect">
            <a:avLst/>
          </a:prstGeom>
        </p:spPr>
      </p:pic>
      <p:pic>
        <p:nvPicPr>
          <p:cNvPr id="24" name="Picture 23" descr="31.png"/>
          <p:cNvPicPr>
            <a:picLocks noChangeAspect="1"/>
          </p:cNvPicPr>
          <p:nvPr/>
        </p:nvPicPr>
        <p:blipFill>
          <a:blip r:embed="rId12" cstate="print"/>
          <a:stretch>
            <a:fillRect/>
          </a:stretch>
        </p:blipFill>
        <p:spPr>
          <a:xfrm>
            <a:off x="0" y="1371600"/>
            <a:ext cx="9144000" cy="4892040"/>
          </a:xfrm>
          <a:prstGeom prst="rect">
            <a:avLst/>
          </a:prstGeom>
        </p:spPr>
      </p:pic>
      <p:pic>
        <p:nvPicPr>
          <p:cNvPr id="25" name="Picture 24" descr="32.png"/>
          <p:cNvPicPr>
            <a:picLocks noChangeAspect="1"/>
          </p:cNvPicPr>
          <p:nvPr/>
        </p:nvPicPr>
        <p:blipFill>
          <a:blip r:embed="rId13" cstate="print"/>
          <a:stretch>
            <a:fillRect/>
          </a:stretch>
        </p:blipFill>
        <p:spPr>
          <a:xfrm>
            <a:off x="0" y="1371600"/>
            <a:ext cx="9144000" cy="4897755"/>
          </a:xfrm>
          <a:prstGeom prst="rect">
            <a:avLst/>
          </a:prstGeom>
        </p:spPr>
      </p:pic>
      <p:pic>
        <p:nvPicPr>
          <p:cNvPr id="26" name="Picture 25" descr="33.png"/>
          <p:cNvPicPr>
            <a:picLocks noChangeAspect="1"/>
          </p:cNvPicPr>
          <p:nvPr/>
        </p:nvPicPr>
        <p:blipFill>
          <a:blip r:embed="rId14" cstate="print"/>
          <a:stretch>
            <a:fillRect/>
          </a:stretch>
        </p:blipFill>
        <p:spPr>
          <a:xfrm>
            <a:off x="0" y="1371600"/>
            <a:ext cx="9144000" cy="4903470"/>
          </a:xfrm>
          <a:prstGeom prst="rect">
            <a:avLst/>
          </a:prstGeom>
        </p:spPr>
      </p:pic>
      <p:sp>
        <p:nvSpPr>
          <p:cNvPr id="27" name="Rectangle 26"/>
          <p:cNvSpPr/>
          <p:nvPr/>
        </p:nvSpPr>
        <p:spPr>
          <a:xfrm>
            <a:off x="1828800" y="3048000"/>
            <a:ext cx="457200"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800600" y="3048000"/>
            <a:ext cx="457200" cy="15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ular Callout 28"/>
          <p:cNvSpPr/>
          <p:nvPr/>
        </p:nvSpPr>
        <p:spPr>
          <a:xfrm>
            <a:off x="2133600" y="2362200"/>
            <a:ext cx="3505200" cy="457200"/>
          </a:xfrm>
          <a:prstGeom prst="wedgeRoundRectCallout">
            <a:avLst>
              <a:gd name="adj1" fmla="val 21539"/>
              <a:gd name="adj2" fmla="val 5026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Broj redova se smanjio usled filtracije</a:t>
            </a:r>
            <a:endParaRPr lang="en-US" sz="1600" dirty="0">
              <a:solidFill>
                <a:schemeClr val="tx1"/>
              </a:solidFill>
            </a:endParaRPr>
          </a:p>
        </p:txBody>
      </p:sp>
      <p:pic>
        <p:nvPicPr>
          <p:cNvPr id="32" name="Picture 31" descr="34.png"/>
          <p:cNvPicPr>
            <a:picLocks noChangeAspect="1"/>
          </p:cNvPicPr>
          <p:nvPr/>
        </p:nvPicPr>
        <p:blipFill>
          <a:blip r:embed="rId15" cstate="print"/>
          <a:stretch>
            <a:fillRect/>
          </a:stretch>
        </p:blipFill>
        <p:spPr>
          <a:xfrm>
            <a:off x="0" y="1371600"/>
            <a:ext cx="9144000" cy="4903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Effect transition="in" filter="fade">
                                      <p:cBhvr>
                                        <p:cTn id="64" dur="1000"/>
                                        <p:tgtEl>
                                          <p:spTgt spid="28"/>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1000" fill="hold"/>
                                        <p:tgtEl>
                                          <p:spTgt spid="27"/>
                                        </p:tgtEl>
                                        <p:attrNameLst>
                                          <p:attrName>ppt_w</p:attrName>
                                        </p:attrNameLst>
                                      </p:cBhvr>
                                      <p:tavLst>
                                        <p:tav tm="0">
                                          <p:val>
                                            <p:fltVal val="0"/>
                                          </p:val>
                                        </p:tav>
                                        <p:tav tm="100000">
                                          <p:val>
                                            <p:strVal val="#ppt_w"/>
                                          </p:val>
                                        </p:tav>
                                      </p:tavLst>
                                    </p:anim>
                                    <p:anim calcmode="lin" valueType="num">
                                      <p:cBhvr>
                                        <p:cTn id="68" dur="1000" fill="hold"/>
                                        <p:tgtEl>
                                          <p:spTgt spid="27"/>
                                        </p:tgtEl>
                                        <p:attrNameLst>
                                          <p:attrName>ppt_h</p:attrName>
                                        </p:attrNameLst>
                                      </p:cBhvr>
                                      <p:tavLst>
                                        <p:tav tm="0">
                                          <p:val>
                                            <p:fltVal val="0"/>
                                          </p:val>
                                        </p:tav>
                                        <p:tav tm="100000">
                                          <p:val>
                                            <p:strVal val="#ppt_h"/>
                                          </p:val>
                                        </p:tav>
                                      </p:tavLst>
                                    </p:anim>
                                    <p:animEffect transition="in" filter="fade">
                                      <p:cBhvr>
                                        <p:cTn id="69" dur="1000"/>
                                        <p:tgtEl>
                                          <p:spTgt spid="27"/>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r>
              <a:rPr lang="en-US" dirty="0" smtClean="0"/>
              <a:t>/21</a:t>
            </a:r>
            <a:endParaRPr lang="en-US" dirty="0"/>
          </a:p>
        </p:txBody>
      </p:sp>
      <p:pic>
        <p:nvPicPr>
          <p:cNvPr id="5" name="Picture 4" descr="35.png"/>
          <p:cNvPicPr>
            <a:picLocks noChangeAspect="1"/>
          </p:cNvPicPr>
          <p:nvPr/>
        </p:nvPicPr>
        <p:blipFill>
          <a:blip r:embed="rId2" cstate="print"/>
          <a:stretch>
            <a:fillRect/>
          </a:stretch>
        </p:blipFill>
        <p:spPr>
          <a:xfrm>
            <a:off x="0" y="1371600"/>
            <a:ext cx="9144000" cy="4903470"/>
          </a:xfrm>
          <a:prstGeom prst="rect">
            <a:avLst/>
          </a:prstGeom>
        </p:spPr>
      </p:pic>
      <p:pic>
        <p:nvPicPr>
          <p:cNvPr id="6" name="Picture 5" descr="36.png"/>
          <p:cNvPicPr>
            <a:picLocks noChangeAspect="1"/>
          </p:cNvPicPr>
          <p:nvPr/>
        </p:nvPicPr>
        <p:blipFill>
          <a:blip r:embed="rId3" cstate="print"/>
          <a:stretch>
            <a:fillRect/>
          </a:stretch>
        </p:blipFill>
        <p:spPr>
          <a:xfrm>
            <a:off x="0" y="1371600"/>
            <a:ext cx="9144000" cy="4903470"/>
          </a:xfrm>
          <a:prstGeom prst="rect">
            <a:avLst/>
          </a:prstGeom>
        </p:spPr>
      </p:pic>
      <p:pic>
        <p:nvPicPr>
          <p:cNvPr id="8" name="Picture 7" descr="37.png"/>
          <p:cNvPicPr>
            <a:picLocks noChangeAspect="1"/>
          </p:cNvPicPr>
          <p:nvPr/>
        </p:nvPicPr>
        <p:blipFill>
          <a:blip r:embed="rId4" cstate="print"/>
          <a:stretch>
            <a:fillRect/>
          </a:stretch>
        </p:blipFill>
        <p:spPr>
          <a:xfrm>
            <a:off x="0" y="1371600"/>
            <a:ext cx="9144000" cy="4903470"/>
          </a:xfrm>
          <a:prstGeom prst="rect">
            <a:avLst/>
          </a:prstGeom>
        </p:spPr>
      </p:pic>
      <p:pic>
        <p:nvPicPr>
          <p:cNvPr id="10" name="Picture 9" descr="39.png"/>
          <p:cNvPicPr>
            <a:picLocks noChangeAspect="1"/>
          </p:cNvPicPr>
          <p:nvPr/>
        </p:nvPicPr>
        <p:blipFill>
          <a:blip r:embed="rId5" cstate="print"/>
          <a:stretch>
            <a:fillRect/>
          </a:stretch>
        </p:blipFill>
        <p:spPr>
          <a:xfrm>
            <a:off x="0" y="1371600"/>
            <a:ext cx="9144000" cy="4903470"/>
          </a:xfrm>
          <a:prstGeom prst="rect">
            <a:avLst/>
          </a:prstGeom>
        </p:spPr>
      </p:pic>
      <p:pic>
        <p:nvPicPr>
          <p:cNvPr id="11" name="Picture 10" descr="38.png"/>
          <p:cNvPicPr>
            <a:picLocks noChangeAspect="1"/>
          </p:cNvPicPr>
          <p:nvPr/>
        </p:nvPicPr>
        <p:blipFill>
          <a:blip r:embed="rId6" cstate="print"/>
          <a:stretch>
            <a:fillRect/>
          </a:stretch>
        </p:blipFill>
        <p:spPr>
          <a:xfrm>
            <a:off x="0" y="1371600"/>
            <a:ext cx="9144000" cy="4903470"/>
          </a:xfrm>
          <a:prstGeom prst="rect">
            <a:avLst/>
          </a:prstGeom>
        </p:spPr>
      </p:pic>
      <p:pic>
        <p:nvPicPr>
          <p:cNvPr id="12" name="Picture 11" descr="40.png"/>
          <p:cNvPicPr>
            <a:picLocks noChangeAspect="1"/>
          </p:cNvPicPr>
          <p:nvPr/>
        </p:nvPicPr>
        <p:blipFill>
          <a:blip r:embed="rId7" cstate="print"/>
          <a:stretch>
            <a:fillRect/>
          </a:stretch>
        </p:blipFill>
        <p:spPr>
          <a:xfrm>
            <a:off x="0" y="1371600"/>
            <a:ext cx="9144000" cy="4909185"/>
          </a:xfrm>
          <a:prstGeom prst="rect">
            <a:avLst/>
          </a:prstGeom>
        </p:spPr>
      </p:pic>
      <p:pic>
        <p:nvPicPr>
          <p:cNvPr id="13" name="Picture 12" descr="41.png"/>
          <p:cNvPicPr>
            <a:picLocks noChangeAspect="1"/>
          </p:cNvPicPr>
          <p:nvPr/>
        </p:nvPicPr>
        <p:blipFill>
          <a:blip r:embed="rId8" cstate="print"/>
          <a:stretch>
            <a:fillRect/>
          </a:stretch>
        </p:blipFill>
        <p:spPr>
          <a:xfrm>
            <a:off x="0" y="1371600"/>
            <a:ext cx="9144000" cy="4897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r>
              <a:rPr lang="en-US" dirty="0" smtClean="0"/>
              <a:t>/21</a:t>
            </a:r>
            <a:endParaRPr lang="en-US" dirty="0"/>
          </a:p>
        </p:txBody>
      </p:sp>
      <p:pic>
        <p:nvPicPr>
          <p:cNvPr id="5" name="Picture 4" descr="42.png"/>
          <p:cNvPicPr>
            <a:picLocks noChangeAspect="1"/>
          </p:cNvPicPr>
          <p:nvPr/>
        </p:nvPicPr>
        <p:blipFill>
          <a:blip r:embed="rId2" cstate="print"/>
          <a:stretch>
            <a:fillRect/>
          </a:stretch>
        </p:blipFill>
        <p:spPr>
          <a:xfrm>
            <a:off x="0" y="1371600"/>
            <a:ext cx="9144000" cy="4903470"/>
          </a:xfrm>
          <a:prstGeom prst="rect">
            <a:avLst/>
          </a:prstGeom>
        </p:spPr>
      </p:pic>
      <p:pic>
        <p:nvPicPr>
          <p:cNvPr id="6" name="Picture 5" descr="43.png"/>
          <p:cNvPicPr>
            <a:picLocks noChangeAspect="1"/>
          </p:cNvPicPr>
          <p:nvPr/>
        </p:nvPicPr>
        <p:blipFill>
          <a:blip r:embed="rId3" cstate="print"/>
          <a:stretch>
            <a:fillRect/>
          </a:stretch>
        </p:blipFill>
        <p:spPr>
          <a:xfrm>
            <a:off x="0" y="1371600"/>
            <a:ext cx="9144000" cy="4897755"/>
          </a:xfrm>
          <a:prstGeom prst="rect">
            <a:avLst/>
          </a:prstGeom>
        </p:spPr>
      </p:pic>
      <p:pic>
        <p:nvPicPr>
          <p:cNvPr id="7" name="Picture 6" descr="44.png"/>
          <p:cNvPicPr>
            <a:picLocks noChangeAspect="1"/>
          </p:cNvPicPr>
          <p:nvPr/>
        </p:nvPicPr>
        <p:blipFill>
          <a:blip r:embed="rId4" cstate="print"/>
          <a:stretch>
            <a:fillRect/>
          </a:stretch>
        </p:blipFill>
        <p:spPr>
          <a:xfrm>
            <a:off x="0" y="1371600"/>
            <a:ext cx="9144000" cy="4903470"/>
          </a:xfrm>
          <a:prstGeom prst="rect">
            <a:avLst/>
          </a:prstGeom>
        </p:spPr>
      </p:pic>
      <p:pic>
        <p:nvPicPr>
          <p:cNvPr id="8" name="Picture 7" descr="45.png"/>
          <p:cNvPicPr>
            <a:picLocks noChangeAspect="1"/>
          </p:cNvPicPr>
          <p:nvPr/>
        </p:nvPicPr>
        <p:blipFill>
          <a:blip r:embed="rId5" cstate="print"/>
          <a:stretch>
            <a:fillRect/>
          </a:stretch>
        </p:blipFill>
        <p:spPr>
          <a:xfrm>
            <a:off x="0" y="1371600"/>
            <a:ext cx="9144000" cy="4909185"/>
          </a:xfrm>
          <a:prstGeom prst="rect">
            <a:avLst/>
          </a:prstGeom>
        </p:spPr>
      </p:pic>
      <p:pic>
        <p:nvPicPr>
          <p:cNvPr id="9" name="Picture 8" descr="46.png"/>
          <p:cNvPicPr>
            <a:picLocks noChangeAspect="1"/>
          </p:cNvPicPr>
          <p:nvPr/>
        </p:nvPicPr>
        <p:blipFill>
          <a:blip r:embed="rId6" cstate="print"/>
          <a:stretch>
            <a:fillRect/>
          </a:stretch>
        </p:blipFill>
        <p:spPr>
          <a:xfrm>
            <a:off x="0" y="1371600"/>
            <a:ext cx="9144000" cy="4897755"/>
          </a:xfrm>
          <a:prstGeom prst="rect">
            <a:avLst/>
          </a:prstGeom>
        </p:spPr>
      </p:pic>
      <p:pic>
        <p:nvPicPr>
          <p:cNvPr id="12" name="Picture 11" descr="48.png"/>
          <p:cNvPicPr>
            <a:picLocks noChangeAspect="1"/>
          </p:cNvPicPr>
          <p:nvPr/>
        </p:nvPicPr>
        <p:blipFill>
          <a:blip r:embed="rId7" cstate="print"/>
          <a:stretch>
            <a:fillRect/>
          </a:stretch>
        </p:blipFill>
        <p:spPr>
          <a:xfrm>
            <a:off x="0" y="1371600"/>
            <a:ext cx="9144000" cy="4874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C</a:t>
            </a:r>
            <a:r>
              <a:rPr lang="en-US" dirty="0" err="1" smtClean="0"/>
              <a:t>onclusion</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r>
              <a:rPr lang="en-US" dirty="0" smtClean="0"/>
              <a:t>/21</a:t>
            </a:r>
            <a:endParaRPr lang="en-US" dirty="0"/>
          </a:p>
        </p:txBody>
      </p:sp>
      <p:sp>
        <p:nvSpPr>
          <p:cNvPr id="5" name="TextBox 4"/>
          <p:cNvSpPr txBox="1"/>
          <p:nvPr/>
        </p:nvSpPr>
        <p:spPr>
          <a:xfrm>
            <a:off x="304800" y="1600200"/>
            <a:ext cx="8458200" cy="4262705"/>
          </a:xfrm>
          <a:prstGeom prst="rect">
            <a:avLst/>
          </a:prstGeom>
          <a:noFill/>
        </p:spPr>
        <p:txBody>
          <a:bodyPr wrap="square" rtlCol="0">
            <a:spAutoFit/>
          </a:bodyPr>
          <a:lstStyle/>
          <a:p>
            <a:pPr indent="273050">
              <a:spcAft>
                <a:spcPts val="600"/>
              </a:spcAft>
              <a:buClr>
                <a:srgbClr val="FFC000"/>
              </a:buClr>
              <a:buFont typeface="Wingdings" pitchFamily="2" charset="2"/>
              <a:buChar char="§"/>
            </a:pPr>
            <a:r>
              <a:rPr lang="sr-Cyrl-RS" sz="2800" dirty="0" smtClean="0"/>
              <a:t>Data mining is not </a:t>
            </a:r>
            <a:r>
              <a:rPr lang="en-US" sz="2800" dirty="0" smtClean="0"/>
              <a:t>an </a:t>
            </a:r>
            <a:r>
              <a:rPr lang="sr-Cyrl-RS" sz="2800" dirty="0" smtClean="0"/>
              <a:t>automated process</a:t>
            </a:r>
          </a:p>
          <a:p>
            <a:pPr indent="273050">
              <a:spcAft>
                <a:spcPts val="600"/>
              </a:spcAft>
              <a:buClr>
                <a:srgbClr val="FFC000"/>
              </a:buClr>
              <a:buFont typeface="Wingdings" pitchFamily="2" charset="2"/>
              <a:buChar char="§"/>
            </a:pPr>
            <a:r>
              <a:rPr lang="sr-Cyrl-RS" sz="2800" dirty="0" smtClean="0"/>
              <a:t>Data mining </a:t>
            </a:r>
            <a:r>
              <a:rPr lang="en-US" sz="2800" dirty="0" smtClean="0"/>
              <a:t>needs </a:t>
            </a:r>
            <a:r>
              <a:rPr lang="sr-Cyrl-RS" sz="2800" dirty="0" smtClean="0"/>
              <a:t>appropriate SW tools</a:t>
            </a:r>
          </a:p>
          <a:p>
            <a:pPr indent="273050">
              <a:spcAft>
                <a:spcPts val="600"/>
              </a:spcAft>
              <a:buClr>
                <a:srgbClr val="FFC000"/>
              </a:buClr>
              <a:buFont typeface="Wingdings" pitchFamily="2" charset="2"/>
              <a:buChar char="§"/>
            </a:pPr>
            <a:r>
              <a:rPr lang="sr-Cyrl-RS" sz="2800" dirty="0" smtClean="0"/>
              <a:t>Frequently more than one SW</a:t>
            </a:r>
          </a:p>
          <a:p>
            <a:pPr indent="273050">
              <a:spcAft>
                <a:spcPts val="600"/>
              </a:spcAft>
              <a:buClr>
                <a:srgbClr val="FFC000"/>
              </a:buClr>
              <a:buFont typeface="Wingdings" pitchFamily="2" charset="2"/>
              <a:buChar char="§"/>
            </a:pPr>
            <a:r>
              <a:rPr lang="sr-Cyrl-RS" sz="2800" dirty="0" smtClean="0"/>
              <a:t>Knime is </a:t>
            </a:r>
            <a:r>
              <a:rPr lang="sr-Cyrl-RS" sz="2800" dirty="0" smtClean="0"/>
              <a:t>an effective </a:t>
            </a:r>
            <a:r>
              <a:rPr lang="sr-Cyrl-RS" sz="2800" dirty="0" smtClean="0"/>
              <a:t>solution</a:t>
            </a:r>
            <a:r>
              <a:rPr lang="en-US" sz="2800" dirty="0" smtClean="0"/>
              <a:t> f</a:t>
            </a:r>
            <a:r>
              <a:rPr lang="sr-Cyrl-RS" sz="2800" dirty="0" smtClean="0"/>
              <a:t>or educational purposes </a:t>
            </a:r>
          </a:p>
          <a:p>
            <a:pPr indent="273050">
              <a:spcAft>
                <a:spcPts val="600"/>
              </a:spcAft>
              <a:buClr>
                <a:srgbClr val="FFC000"/>
              </a:buClr>
              <a:buFont typeface="Wingdings" pitchFamily="2" charset="2"/>
              <a:buChar char="§"/>
            </a:pPr>
            <a:r>
              <a:rPr lang="sr-Cyrl-RS" sz="2800" dirty="0" smtClean="0"/>
              <a:t>Lot of space for improvements in:</a:t>
            </a:r>
          </a:p>
          <a:p>
            <a:pPr marL="625475" indent="-350838">
              <a:spcAft>
                <a:spcPts val="400"/>
              </a:spcAft>
              <a:buClr>
                <a:srgbClr val="FFC000"/>
              </a:buClr>
              <a:buFont typeface="Wingdings" pitchFamily="2" charset="2"/>
              <a:buChar char="v"/>
            </a:pPr>
            <a:r>
              <a:rPr lang="en-US" sz="2400" dirty="0" smtClean="0"/>
              <a:t>S</a:t>
            </a:r>
            <a:r>
              <a:rPr lang="sr-Cyrl-RS" sz="2400" dirty="0" smtClean="0"/>
              <a:t>upporting various data sources</a:t>
            </a:r>
          </a:p>
          <a:p>
            <a:pPr marL="625475" indent="-350838">
              <a:spcAft>
                <a:spcPts val="400"/>
              </a:spcAft>
              <a:buClr>
                <a:srgbClr val="FFC000"/>
              </a:buClr>
              <a:buFont typeface="Wingdings" pitchFamily="2" charset="2"/>
              <a:buChar char="v"/>
            </a:pPr>
            <a:r>
              <a:rPr lang="sr-Cyrl-RS" sz="2400" dirty="0" smtClean="0"/>
              <a:t>Providing high performance data mining</a:t>
            </a:r>
          </a:p>
          <a:p>
            <a:pPr marL="625475" indent="-350838">
              <a:spcAft>
                <a:spcPts val="400"/>
              </a:spcAft>
              <a:buClr>
                <a:srgbClr val="FFC000"/>
              </a:buClr>
              <a:buFont typeface="Wingdings" pitchFamily="2" charset="2"/>
              <a:buChar char="v"/>
            </a:pPr>
            <a:r>
              <a:rPr lang="sr-Cyrl-RS" sz="2400" dirty="0" smtClean="0"/>
              <a:t>Providing more domain-specific techniques</a:t>
            </a:r>
          </a:p>
          <a:p>
            <a:pPr marL="625475" indent="-350838">
              <a:spcAft>
                <a:spcPts val="400"/>
              </a:spcAft>
              <a:buClr>
                <a:srgbClr val="FFC000"/>
              </a:buClr>
              <a:buFont typeface="Wingdings" pitchFamily="2" charset="2"/>
              <a:buChar char="v"/>
            </a:pPr>
            <a:r>
              <a:rPr lang="sr-Cyrl-RS" sz="2400" dirty="0" smtClean="0"/>
              <a:t>Better support for business application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mtClean="0"/>
              <a:t>The problems we consider</a:t>
            </a:r>
            <a:endParaRPr lang="en-US" dirty="0"/>
          </a:p>
        </p:txBody>
      </p:sp>
      <p:sp>
        <p:nvSpPr>
          <p:cNvPr id="4" name="Footer Placeholder 3"/>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r>
              <a:rPr lang="en-US" dirty="0" smtClean="0"/>
              <a:t>/21</a:t>
            </a:r>
            <a:endParaRPr lang="en-US" dirty="0"/>
          </a:p>
        </p:txBody>
      </p:sp>
      <p:sp>
        <p:nvSpPr>
          <p:cNvPr id="3" name="Content Placeholder 2"/>
          <p:cNvSpPr>
            <a:spLocks noGrp="1"/>
          </p:cNvSpPr>
          <p:nvPr>
            <p:ph idx="4294967295"/>
          </p:nvPr>
        </p:nvSpPr>
        <p:spPr>
          <a:xfrm>
            <a:off x="304800" y="1752600"/>
            <a:ext cx="8610600" cy="4724400"/>
          </a:xfrm>
        </p:spPr>
        <p:txBody>
          <a:bodyPr>
            <a:normAutofit/>
          </a:bodyPr>
          <a:lstStyle/>
          <a:p>
            <a:r>
              <a:rPr lang="en-US" dirty="0" smtClean="0"/>
              <a:t>Ability to access various data sources</a:t>
            </a:r>
            <a:endParaRPr lang="sr-Cyrl-RS" dirty="0" smtClean="0"/>
          </a:p>
          <a:p>
            <a:r>
              <a:rPr lang="en-US" dirty="0" smtClean="0"/>
              <a:t>Data preprocessing capability</a:t>
            </a:r>
            <a:endParaRPr lang="sr-Cyrl-RS" dirty="0" smtClean="0"/>
          </a:p>
          <a:p>
            <a:r>
              <a:rPr lang="en-US" dirty="0" smtClean="0"/>
              <a:t>Integration of different techniques</a:t>
            </a:r>
            <a:endParaRPr lang="sr-Cyrl-RS" dirty="0" smtClean="0"/>
          </a:p>
          <a:p>
            <a:r>
              <a:rPr lang="en-US" dirty="0" smtClean="0"/>
              <a:t>Ability to operate on large </a:t>
            </a:r>
            <a:r>
              <a:rPr lang="en-US" dirty="0" smtClean="0"/>
              <a:t>datasets</a:t>
            </a:r>
            <a:r>
              <a:rPr lang="sr-Cyrl-RS" dirty="0" smtClean="0"/>
              <a:t>: </a:t>
            </a:r>
            <a:r>
              <a:rPr lang="en-US" dirty="0" smtClean="0"/>
              <a:t>scalability </a:t>
            </a:r>
            <a:endParaRPr lang="sr-Cyrl-RS" dirty="0" smtClean="0"/>
          </a:p>
          <a:p>
            <a:r>
              <a:rPr lang="en-US" dirty="0" smtClean="0"/>
              <a:t>Good data and model visualization</a:t>
            </a:r>
            <a:endParaRPr lang="sr-Cyrl-RS" dirty="0" smtClean="0"/>
          </a:p>
          <a:p>
            <a:r>
              <a:rPr lang="en-US" dirty="0" smtClean="0"/>
              <a:t>Extensibility</a:t>
            </a:r>
            <a:endParaRPr lang="sr-Cyrl-RS" dirty="0" smtClean="0"/>
          </a:p>
          <a:p>
            <a:r>
              <a:rPr lang="en-US" dirty="0" smtClean="0"/>
              <a:t>Interoperability with other systems</a:t>
            </a:r>
            <a:endParaRPr lang="sr-Cyrl-RS" dirty="0" smtClean="0"/>
          </a:p>
          <a:p>
            <a:r>
              <a:rPr lang="en-US" dirty="0" smtClean="0"/>
              <a:t>Active development community</a:t>
            </a:r>
            <a:endParaRPr lang="sr-Cyrl-RS" dirty="0" smtClean="0"/>
          </a:p>
          <a:p>
            <a:r>
              <a:rPr lang="sr-Cyrl-RS" dirty="0" smtClean="0"/>
              <a:t>Cost</a:t>
            </a:r>
          </a:p>
          <a:p>
            <a:pPr marL="722313" indent="-369888"/>
            <a:endParaRPr lang="sr-Cyrl-R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5" name="Text Placeholder 4"/>
          <p:cNvSpPr>
            <a:spLocks noGrp="1"/>
          </p:cNvSpPr>
          <p:nvPr>
            <p:ph type="body" idx="1"/>
          </p:nvPr>
        </p:nvSpPr>
        <p:spPr>
          <a:xfrm>
            <a:off x="304800" y="3048000"/>
            <a:ext cx="8022336" cy="685800"/>
          </a:xfrm>
        </p:spPr>
        <p:txBody>
          <a:bodyPr/>
          <a:lstStyle/>
          <a:p>
            <a:r>
              <a:rPr lang="en-US" sz="3200" dirty="0" smtClean="0">
                <a:solidFill>
                  <a:schemeClr val="bg1">
                    <a:lumMod val="95000"/>
                    <a:lumOff val="5000"/>
                  </a:schemeClr>
                </a:solidFill>
              </a:rPr>
              <a:t>Do  you have any  questions?</a:t>
            </a:r>
            <a:endParaRPr lang="en-US" dirty="0">
              <a:solidFill>
                <a:schemeClr val="bg1">
                  <a:lumMod val="95000"/>
                  <a:lumOff val="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r>
              <a:rPr lang="en-US" dirty="0" smtClean="0"/>
              <a:t>/21</a:t>
            </a:r>
            <a:endParaRPr lang="en-US" dirty="0"/>
          </a:p>
        </p:txBody>
      </p:sp>
      <p:sp>
        <p:nvSpPr>
          <p:cNvPr id="7" name="TextBox 6"/>
          <p:cNvSpPr txBox="1"/>
          <p:nvPr/>
        </p:nvSpPr>
        <p:spPr>
          <a:xfrm>
            <a:off x="685800" y="5111115"/>
            <a:ext cx="5105400" cy="984885"/>
          </a:xfrm>
          <a:prstGeom prst="rect">
            <a:avLst/>
          </a:prstGeom>
          <a:noFill/>
        </p:spPr>
        <p:txBody>
          <a:bodyPr wrap="square" rtlCol="0">
            <a:spAutoFit/>
          </a:bodyPr>
          <a:lstStyle/>
          <a:p>
            <a:r>
              <a:rPr lang="en-US" sz="2000" dirty="0" smtClean="0">
                <a:solidFill>
                  <a:schemeClr val="accent1"/>
                </a:solidFill>
                <a:effectLst>
                  <a:outerShdw blurRad="38100" dist="38100" dir="2700000" algn="tl">
                    <a:srgbClr val="000000">
                      <a:alpha val="43137"/>
                    </a:srgbClr>
                  </a:outerShdw>
                </a:effectLst>
              </a:rPr>
              <a:t>Stefan Jakšić  - jaksamoowe@gmail.com</a:t>
            </a:r>
          </a:p>
          <a:p>
            <a:r>
              <a:rPr lang="en-US" sz="2000" dirty="0" smtClean="0">
                <a:solidFill>
                  <a:schemeClr val="accent1"/>
                </a:solidFill>
                <a:effectLst>
                  <a:outerShdw blurRad="38100" dist="38100" dir="2700000" algn="tl">
                    <a:srgbClr val="000000">
                      <a:alpha val="43137"/>
                    </a:srgbClr>
                  </a:outerShdw>
                </a:effectLst>
              </a:rPr>
              <a:t>Nenad Ivanović - nenadp</a:t>
            </a:r>
            <a:r>
              <a:rPr lang="sr-Cyrl-RS" sz="2000" dirty="0" smtClean="0">
                <a:solidFill>
                  <a:schemeClr val="accent1"/>
                </a:solidFill>
                <a:effectLst>
                  <a:outerShdw blurRad="38100" dist="38100" dir="2700000" algn="tl">
                    <a:srgbClr val="000000">
                      <a:alpha val="43137"/>
                    </a:srgbClr>
                  </a:outerShdw>
                </a:effectLst>
              </a:rPr>
              <a:t>e</a:t>
            </a:r>
            <a:r>
              <a:rPr lang="en-US" sz="2000" dirty="0" smtClean="0">
                <a:solidFill>
                  <a:schemeClr val="accent1"/>
                </a:solidFill>
                <a:effectLst>
                  <a:outerShdw blurRad="38100" dist="38100" dir="2700000" algn="tl">
                    <a:srgbClr val="000000">
                      <a:alpha val="43137"/>
                    </a:srgbClr>
                  </a:outerShdw>
                </a:effectLst>
              </a:rPr>
              <a:t>uau@gmail.com</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Cyrl-RS" dirty="0" smtClean="0"/>
              <a:t>References</a:t>
            </a:r>
            <a:endParaRPr lang="en-US" dirty="0"/>
          </a:p>
        </p:txBody>
      </p:sp>
      <p:sp>
        <p:nvSpPr>
          <p:cNvPr id="9" name="Text Placeholder 8"/>
          <p:cNvSpPr>
            <a:spLocks noGrp="1"/>
          </p:cNvSpPr>
          <p:nvPr>
            <p:ph type="body" idx="1"/>
          </p:nvPr>
        </p:nvSpPr>
        <p:spPr>
          <a:xfrm>
            <a:off x="685800" y="2667000"/>
            <a:ext cx="8022336" cy="3505200"/>
          </a:xfrm>
        </p:spPr>
        <p:txBody>
          <a:bodyPr>
            <a:normAutofit/>
          </a:bodyPr>
          <a:lstStyle/>
          <a:p>
            <a:r>
              <a:rPr lang="en-US" dirty="0" smtClean="0"/>
              <a:t>[1] </a:t>
            </a:r>
            <a:r>
              <a:rPr lang="en-US" dirty="0" smtClean="0"/>
              <a:t>D</a:t>
            </a:r>
            <a:r>
              <a:rPr lang="en-US" dirty="0" smtClean="0"/>
              <a:t>aniel T. Larose , “Discovering</a:t>
            </a:r>
            <a:r>
              <a:rPr lang="sr-Cyrl-RS" dirty="0" smtClean="0"/>
              <a:t> </a:t>
            </a:r>
            <a:r>
              <a:rPr lang="en-US" dirty="0" smtClean="0"/>
              <a:t>Knowledge In Data</a:t>
            </a:r>
            <a:r>
              <a:rPr lang="sr-Cyrl-RS" dirty="0" smtClean="0"/>
              <a:t> - </a:t>
            </a:r>
            <a:r>
              <a:rPr lang="en-US" dirty="0" smtClean="0"/>
              <a:t>An </a:t>
            </a:r>
            <a:r>
              <a:rPr lang="en-US" dirty="0" smtClean="0"/>
              <a:t>Introduction to Data </a:t>
            </a:r>
            <a:r>
              <a:rPr lang="en-US" dirty="0" smtClean="0"/>
              <a:t>Mining”, Wiley-</a:t>
            </a:r>
            <a:r>
              <a:rPr lang="en-US" dirty="0" err="1" smtClean="0"/>
              <a:t>I</a:t>
            </a:r>
            <a:r>
              <a:rPr lang="en-US" dirty="0" err="1" smtClean="0"/>
              <a:t>nterscience</a:t>
            </a:r>
            <a:r>
              <a:rPr lang="en-US" dirty="0" smtClean="0"/>
              <a:t>, </a:t>
            </a:r>
            <a:r>
              <a:rPr lang="en-US" dirty="0" smtClean="0"/>
              <a:t>Hoboken, New </a:t>
            </a:r>
            <a:r>
              <a:rPr lang="en-US" dirty="0" smtClean="0"/>
              <a:t>Jersey,2005.</a:t>
            </a:r>
          </a:p>
          <a:p>
            <a:r>
              <a:rPr lang="en-US" dirty="0" smtClean="0"/>
              <a:t>[2] www.knime.org</a:t>
            </a:r>
          </a:p>
          <a:p>
            <a:r>
              <a:rPr lang="en-US" dirty="0" smtClean="0"/>
              <a:t>[3] </a:t>
            </a:r>
            <a:r>
              <a:rPr lang="en-US" dirty="0" err="1" smtClean="0"/>
              <a:t>Xiaojun</a:t>
            </a:r>
            <a:r>
              <a:rPr lang="en-US" dirty="0" smtClean="0"/>
              <a:t> </a:t>
            </a:r>
            <a:r>
              <a:rPr lang="en-US" dirty="0" smtClean="0"/>
              <a:t>Chen, </a:t>
            </a:r>
            <a:r>
              <a:rPr lang="en-US" dirty="0" err="1" smtClean="0"/>
              <a:t>Yunming</a:t>
            </a:r>
            <a:r>
              <a:rPr lang="en-US" dirty="0" smtClean="0"/>
              <a:t> </a:t>
            </a:r>
            <a:r>
              <a:rPr lang="en-US" dirty="0" smtClean="0"/>
              <a:t>Ye</a:t>
            </a:r>
            <a:r>
              <a:rPr lang="en-US" i="1" dirty="0" smtClean="0"/>
              <a:t>, </a:t>
            </a:r>
            <a:r>
              <a:rPr lang="en-US" i="1" dirty="0" smtClean="0"/>
              <a:t>Graham </a:t>
            </a:r>
            <a:r>
              <a:rPr lang="en-US" i="1" dirty="0" smtClean="0"/>
              <a:t>Williams </a:t>
            </a:r>
            <a:r>
              <a:rPr lang="en-US" i="1" dirty="0" smtClean="0"/>
              <a:t>and </a:t>
            </a:r>
            <a:r>
              <a:rPr lang="en-US" i="1" dirty="0" err="1" smtClean="0"/>
              <a:t>Xiaofei</a:t>
            </a:r>
            <a:r>
              <a:rPr lang="en-US" i="1" dirty="0" smtClean="0"/>
              <a:t> </a:t>
            </a:r>
            <a:r>
              <a:rPr lang="en-US" i="1" dirty="0" err="1" smtClean="0"/>
              <a:t>Xu</a:t>
            </a:r>
            <a:r>
              <a:rPr lang="en-US" i="1" dirty="0" smtClean="0"/>
              <a:t>, “</a:t>
            </a:r>
            <a:r>
              <a:rPr lang="en-US" dirty="0" smtClean="0"/>
              <a:t>A Survey of </a:t>
            </a:r>
            <a:r>
              <a:rPr lang="en-US" dirty="0" smtClean="0"/>
              <a:t>Open </a:t>
            </a:r>
            <a:r>
              <a:rPr lang="en-US" dirty="0" smtClean="0"/>
              <a:t>Source Data Mining Systems</a:t>
            </a:r>
            <a:r>
              <a:rPr lang="en-US" i="1" dirty="0" smtClean="0"/>
              <a:t>” ,</a:t>
            </a:r>
            <a:r>
              <a:rPr lang="en-US" dirty="0" smtClean="0"/>
              <a:t>Shenzhen </a:t>
            </a:r>
            <a:r>
              <a:rPr lang="en-US" dirty="0" smtClean="0"/>
              <a:t>Graduate School, Shenzhen 518055, China, </a:t>
            </a:r>
            <a:r>
              <a:rPr lang="en-US" dirty="0" smtClean="0"/>
              <a:t>Harbin </a:t>
            </a:r>
            <a:r>
              <a:rPr lang="en-US" dirty="0" smtClean="0"/>
              <a:t>Institute of </a:t>
            </a:r>
            <a:r>
              <a:rPr lang="en-US" dirty="0" smtClean="0"/>
              <a:t>Technology, Australian </a:t>
            </a:r>
            <a:r>
              <a:rPr lang="en-US" dirty="0" smtClean="0"/>
              <a:t>Taxation Office, </a:t>
            </a:r>
            <a:r>
              <a:rPr lang="en-US" dirty="0" smtClean="0"/>
              <a:t>Australia,2007.</a:t>
            </a:r>
          </a:p>
          <a:p>
            <a:r>
              <a:rPr lang="en-US" dirty="0" smtClean="0"/>
              <a:t>[4] www.wikipedia.org</a:t>
            </a:r>
          </a:p>
          <a:p>
            <a:r>
              <a:rPr lang="en-US" dirty="0" smtClean="0"/>
              <a:t>[5] </a:t>
            </a:r>
            <a:r>
              <a:rPr lang="de-DE" dirty="0" smtClean="0"/>
              <a:t>Ela </a:t>
            </a:r>
            <a:r>
              <a:rPr lang="de-DE" dirty="0" smtClean="0"/>
              <a:t>Hunt, “Workflow </a:t>
            </a:r>
            <a:r>
              <a:rPr lang="de-DE" dirty="0" smtClean="0"/>
              <a:t>management:</a:t>
            </a:r>
            <a:br>
              <a:rPr lang="de-DE" dirty="0" smtClean="0"/>
            </a:br>
            <a:r>
              <a:rPr lang="de-DE" dirty="0" smtClean="0"/>
              <a:t>motivation and </a:t>
            </a:r>
            <a:r>
              <a:rPr lang="de-DE" dirty="0" smtClean="0"/>
              <a:t>vision“, The Swiss Initiative in Systems Biology,2010</a:t>
            </a:r>
            <a:endParaRPr lang="de-DE" dirty="0" smtClean="0"/>
          </a:p>
          <a:p>
            <a:r>
              <a:rPr lang="en-US" dirty="0" smtClean="0"/>
              <a:t>[6] </a:t>
            </a:r>
            <a:r>
              <a:rPr lang="en-US" dirty="0" err="1" smtClean="0"/>
              <a:t>RapidMiner</a:t>
            </a:r>
            <a:r>
              <a:rPr lang="en-US" dirty="0" smtClean="0"/>
              <a:t> 5.0 User Manual</a:t>
            </a:r>
          </a:p>
        </p:txBody>
      </p:sp>
      <p:sp>
        <p:nvSpPr>
          <p:cNvPr id="4" name="Footer Placeholder 3"/>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r>
              <a:rPr lang="en-US" dirty="0" smtClean="0"/>
              <a:t>/21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Importance of data mining </a:t>
            </a:r>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r>
              <a:rPr lang="en-US" dirty="0" smtClean="0"/>
              <a:t>/21</a:t>
            </a:r>
            <a:endParaRPr lang="en-US" dirty="0" smtClean="0"/>
          </a:p>
        </p:txBody>
      </p:sp>
      <p:sp>
        <p:nvSpPr>
          <p:cNvPr id="7" name="TextBox 6"/>
          <p:cNvSpPr txBox="1"/>
          <p:nvPr/>
        </p:nvSpPr>
        <p:spPr>
          <a:xfrm>
            <a:off x="304800" y="1750144"/>
            <a:ext cx="8534400" cy="3954929"/>
          </a:xfrm>
          <a:prstGeom prst="rect">
            <a:avLst/>
          </a:prstGeom>
          <a:noFill/>
        </p:spPr>
        <p:txBody>
          <a:bodyPr wrap="square" rtlCol="0">
            <a:spAutoFit/>
          </a:bodyPr>
          <a:lstStyle/>
          <a:p>
            <a:pPr marL="438912" indent="-320040">
              <a:spcAft>
                <a:spcPts val="600"/>
              </a:spcAft>
              <a:buClr>
                <a:schemeClr val="accent1"/>
              </a:buClr>
              <a:buSzPct val="80000"/>
              <a:buFont typeface="Wingdings 2"/>
              <a:buChar char=""/>
            </a:pPr>
            <a:r>
              <a:rPr lang="sr-Cyrl-RS" sz="3200" dirty="0" smtClean="0"/>
              <a:t>What is data mining?</a:t>
            </a:r>
          </a:p>
          <a:p>
            <a:pPr marL="438912" indent="-320040">
              <a:buClr>
                <a:schemeClr val="accent1"/>
              </a:buClr>
              <a:buSzPct val="80000"/>
              <a:buFont typeface="Wingdings 2"/>
              <a:buChar char=""/>
            </a:pPr>
            <a:r>
              <a:rPr lang="en-US" sz="3200" dirty="0" smtClean="0"/>
              <a:t>Data Mining is</a:t>
            </a:r>
            <a:r>
              <a:rPr lang="sr-Cyrl-RS" sz="3200" dirty="0" smtClean="0"/>
              <a:t> </a:t>
            </a:r>
            <a:r>
              <a:rPr lang="en-US" sz="3200" dirty="0" smtClean="0"/>
              <a:t>used </a:t>
            </a:r>
            <a:r>
              <a:rPr lang="sr-Cyrl-RS" sz="3200" dirty="0" smtClean="0"/>
              <a:t>for:</a:t>
            </a:r>
            <a:endParaRPr lang="sr-Cyrl-RS" sz="3200" dirty="0" smtClean="0"/>
          </a:p>
          <a:p>
            <a:pPr marL="896112" lvl="1" indent="-320040">
              <a:buClr>
                <a:schemeClr val="accent1"/>
              </a:buClr>
              <a:buSzPct val="80000"/>
              <a:buFont typeface="Wingdings" pitchFamily="2" charset="2"/>
              <a:buChar char="v"/>
            </a:pPr>
            <a:r>
              <a:rPr lang="en-US" sz="2800" dirty="0" smtClean="0"/>
              <a:t>competition analysis</a:t>
            </a:r>
            <a:endParaRPr lang="sr-Cyrl-RS" sz="2800" dirty="0" smtClean="0"/>
          </a:p>
          <a:p>
            <a:pPr marL="896112" lvl="1" indent="-320040">
              <a:buClr>
                <a:schemeClr val="accent1"/>
              </a:buClr>
              <a:buSzPct val="80000"/>
              <a:buFont typeface="Wingdings" pitchFamily="2" charset="2"/>
              <a:buChar char="v"/>
            </a:pPr>
            <a:r>
              <a:rPr lang="en-US" sz="2800" dirty="0" smtClean="0"/>
              <a:t>market research</a:t>
            </a:r>
            <a:endParaRPr lang="sr-Cyrl-RS" sz="2800" dirty="0" smtClean="0"/>
          </a:p>
          <a:p>
            <a:pPr marL="896112" lvl="1" indent="-320040">
              <a:buClr>
                <a:schemeClr val="accent1"/>
              </a:buClr>
              <a:buSzPct val="80000"/>
              <a:buFont typeface="Wingdings" pitchFamily="2" charset="2"/>
              <a:buChar char="v"/>
            </a:pPr>
            <a:r>
              <a:rPr lang="en-US" sz="2800" dirty="0" smtClean="0"/>
              <a:t>economical trends</a:t>
            </a:r>
            <a:endParaRPr lang="sr-Cyrl-RS" sz="2800" dirty="0" smtClean="0"/>
          </a:p>
          <a:p>
            <a:pPr marL="896112" lvl="1" indent="-320040">
              <a:buClr>
                <a:schemeClr val="accent1"/>
              </a:buClr>
              <a:buSzPct val="80000"/>
              <a:buFont typeface="Wingdings" pitchFamily="2" charset="2"/>
              <a:buChar char="v"/>
            </a:pPr>
            <a:r>
              <a:rPr lang="en-US" sz="2800" dirty="0" smtClean="0"/>
              <a:t>consume behavior </a:t>
            </a:r>
            <a:endParaRPr lang="sr-Cyrl-RS" sz="2800" dirty="0" smtClean="0"/>
          </a:p>
          <a:p>
            <a:pPr marL="896112" lvl="1" indent="-320040">
              <a:spcAft>
                <a:spcPts val="1200"/>
              </a:spcAft>
              <a:buClr>
                <a:schemeClr val="accent1"/>
              </a:buClr>
              <a:buSzPct val="80000"/>
              <a:buFont typeface="Wingdings" pitchFamily="2" charset="2"/>
              <a:buChar char="v"/>
            </a:pPr>
            <a:r>
              <a:rPr lang="sr-Cyrl-RS" sz="2800" dirty="0" smtClean="0"/>
              <a:t>i</a:t>
            </a:r>
            <a:r>
              <a:rPr lang="en-US" sz="2800" dirty="0" smtClean="0"/>
              <a:t>ndustry research</a:t>
            </a:r>
            <a:endParaRPr lang="sr-Cyrl-RS" sz="2800" dirty="0" smtClean="0"/>
          </a:p>
          <a:p>
            <a:pPr marL="438912" lvl="0" indent="-320040">
              <a:buClr>
                <a:srgbClr val="F0AD00"/>
              </a:buClr>
              <a:buSzPct val="80000"/>
              <a:buFont typeface="Wingdings 2"/>
              <a:buChar char=""/>
            </a:pPr>
            <a:r>
              <a:rPr lang="sr-Cyrl-RS" sz="3200" dirty="0" smtClean="0">
                <a:solidFill>
                  <a:prstClr val="black"/>
                </a:solidFill>
              </a:rPr>
              <a:t>“O</a:t>
            </a:r>
            <a:r>
              <a:rPr lang="en-US" sz="3200" dirty="0" smtClean="0">
                <a:solidFill>
                  <a:prstClr val="black"/>
                </a:solidFill>
              </a:rPr>
              <a:t>ne </a:t>
            </a:r>
            <a:r>
              <a:rPr lang="en-US" sz="3200" dirty="0" smtClean="0">
                <a:solidFill>
                  <a:prstClr val="black"/>
                </a:solidFill>
              </a:rPr>
              <a:t>of the most revolutionary </a:t>
            </a:r>
            <a:r>
              <a:rPr lang="sr-Cyrl-RS" sz="3200" dirty="0" smtClean="0">
                <a:solidFill>
                  <a:prstClr val="black"/>
                </a:solidFill>
              </a:rPr>
              <a:t>d</a:t>
            </a:r>
            <a:r>
              <a:rPr lang="en-US" sz="3200" dirty="0" smtClean="0">
                <a:solidFill>
                  <a:prstClr val="black"/>
                </a:solidFill>
              </a:rPr>
              <a:t>evelopments”</a:t>
            </a:r>
            <a:endParaRPr lang="sr-Cyrl-RS" sz="3200" dirty="0" smtClean="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mtClean="0"/>
              <a:t>The future of data mining</a:t>
            </a:r>
            <a:endParaRPr lang="en-US" dirty="0"/>
          </a:p>
        </p:txBody>
      </p:sp>
      <p:sp>
        <p:nvSpPr>
          <p:cNvPr id="3" name="Content Placeholder 2"/>
          <p:cNvSpPr>
            <a:spLocks noGrp="1"/>
          </p:cNvSpPr>
          <p:nvPr>
            <p:ph idx="4294967295"/>
          </p:nvPr>
        </p:nvSpPr>
        <p:spPr>
          <a:xfrm>
            <a:off x="0" y="1600200"/>
            <a:ext cx="9220200" cy="4648200"/>
          </a:xfrm>
        </p:spPr>
        <p:txBody>
          <a:bodyPr>
            <a:normAutofit/>
          </a:bodyPr>
          <a:lstStyle/>
          <a:p>
            <a:pPr>
              <a:spcAft>
                <a:spcPts val="800"/>
              </a:spcAft>
            </a:pPr>
            <a:r>
              <a:rPr lang="sr-Cyrl-RS" i="1" dirty="0" smtClean="0"/>
              <a:t>“</a:t>
            </a:r>
            <a:r>
              <a:rPr lang="sr-Cyrl-RS" dirty="0" smtClean="0"/>
              <a:t>O</a:t>
            </a:r>
            <a:r>
              <a:rPr lang="en-US" dirty="0" smtClean="0"/>
              <a:t>ne of </a:t>
            </a:r>
            <a:r>
              <a:rPr lang="en-US" i="1" dirty="0" smtClean="0"/>
              <a:t>10 </a:t>
            </a:r>
            <a:r>
              <a:rPr lang="en-US" dirty="0" smtClean="0"/>
              <a:t>technologies that will change the world</a:t>
            </a:r>
            <a:r>
              <a:rPr lang="sr-Cyrl-RS" dirty="0" smtClean="0"/>
              <a:t>”</a:t>
            </a:r>
          </a:p>
          <a:p>
            <a:pPr>
              <a:spcAft>
                <a:spcPts val="300"/>
              </a:spcAft>
            </a:pPr>
            <a:r>
              <a:rPr lang="sr-Cyrl-RS" dirty="0" smtClean="0"/>
              <a:t>Factors that affect </a:t>
            </a:r>
            <a:r>
              <a:rPr lang="en-US" dirty="0" smtClean="0"/>
              <a:t>growth </a:t>
            </a:r>
            <a:r>
              <a:rPr lang="sr-Cyrl-RS" dirty="0" smtClean="0"/>
              <a:t>o</a:t>
            </a:r>
            <a:r>
              <a:rPr lang="en-US" dirty="0" smtClean="0"/>
              <a:t>f data </a:t>
            </a:r>
            <a:r>
              <a:rPr lang="en-US" dirty="0" smtClean="0"/>
              <a:t>mining</a:t>
            </a:r>
            <a:r>
              <a:rPr lang="sr-Cyrl-RS" dirty="0" smtClean="0"/>
              <a:t>:</a:t>
            </a:r>
            <a:endParaRPr lang="sr-Cyrl-RS" dirty="0" smtClean="0"/>
          </a:p>
          <a:p>
            <a:pPr marL="801688" lvl="1" indent="-344488">
              <a:buClr>
                <a:schemeClr val="accent1"/>
              </a:buClr>
              <a:buFont typeface="Wingdings" pitchFamily="2" charset="2"/>
              <a:buChar char="v"/>
            </a:pPr>
            <a:r>
              <a:rPr lang="en-US" sz="2600" dirty="0" smtClean="0"/>
              <a:t>The explosive growth in data collection</a:t>
            </a:r>
          </a:p>
          <a:p>
            <a:pPr marL="801688" lvl="1" indent="-344488">
              <a:buClr>
                <a:schemeClr val="accent1"/>
              </a:buClr>
              <a:buFont typeface="Wingdings" pitchFamily="2" charset="2"/>
              <a:buChar char="v"/>
            </a:pPr>
            <a:r>
              <a:rPr lang="en-US" sz="2600" dirty="0" smtClean="0"/>
              <a:t> The storing of the data in data warehouses</a:t>
            </a:r>
            <a:endParaRPr lang="sr-Cyrl-RS" sz="2600" dirty="0" smtClean="0"/>
          </a:p>
          <a:p>
            <a:pPr marL="801688" lvl="1" indent="-344488">
              <a:buClr>
                <a:schemeClr val="accent1"/>
              </a:buClr>
              <a:buFont typeface="Wingdings" pitchFamily="2" charset="2"/>
              <a:buChar char="v"/>
            </a:pPr>
            <a:r>
              <a:rPr lang="en-US" sz="2600" dirty="0" smtClean="0"/>
              <a:t> The availability of increased access to data from Web</a:t>
            </a:r>
          </a:p>
          <a:p>
            <a:pPr marL="801688" lvl="1" indent="-344488">
              <a:buClr>
                <a:schemeClr val="accent1"/>
              </a:buClr>
              <a:buFont typeface="Wingdings" pitchFamily="2" charset="2"/>
              <a:buChar char="v"/>
            </a:pPr>
            <a:r>
              <a:rPr lang="en-US" sz="2600" dirty="0" smtClean="0"/>
              <a:t>W</a:t>
            </a:r>
            <a:r>
              <a:rPr lang="sr-Cyrl-RS" sz="2600" dirty="0" smtClean="0"/>
              <a:t>ish to </a:t>
            </a:r>
            <a:r>
              <a:rPr lang="en-US" sz="2600" dirty="0" smtClean="0"/>
              <a:t>increase market share in a globalized economy</a:t>
            </a:r>
          </a:p>
          <a:p>
            <a:pPr marL="801688" lvl="1" indent="-344488">
              <a:buClr>
                <a:schemeClr val="accent1"/>
              </a:buClr>
              <a:buFont typeface="Wingdings" pitchFamily="2" charset="2"/>
              <a:buChar char="v"/>
            </a:pPr>
            <a:r>
              <a:rPr lang="sr-Cyrl-RS" sz="2600" dirty="0" smtClean="0"/>
              <a:t>O</a:t>
            </a:r>
            <a:r>
              <a:rPr lang="en-US" sz="2600" dirty="0" smtClean="0"/>
              <a:t>ff-the-shelf commercial data mining software </a:t>
            </a:r>
            <a:endParaRPr lang="sr-Cyrl-RS" sz="2600" dirty="0" smtClean="0"/>
          </a:p>
          <a:p>
            <a:pPr marL="801688" lvl="1" indent="-344488">
              <a:buClr>
                <a:schemeClr val="accent1"/>
              </a:buClr>
              <a:buFont typeface="Wingdings" pitchFamily="2" charset="2"/>
              <a:buChar char="v"/>
            </a:pPr>
            <a:r>
              <a:rPr lang="sr-Cyrl-RS" sz="2600" dirty="0" smtClean="0"/>
              <a:t>G</a:t>
            </a:r>
            <a:r>
              <a:rPr lang="en-US" sz="2600" dirty="0" smtClean="0"/>
              <a:t>rowth in computing power and storage capacity</a:t>
            </a:r>
            <a:endParaRPr lang="en-US" sz="2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r>
              <a:rPr lang="en-US" dirty="0" smtClean="0"/>
              <a:t>/21</a:t>
            </a:r>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Tanagra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r>
              <a:rPr lang="en-US" dirty="0" smtClean="0"/>
              <a:t>/21</a:t>
            </a:r>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7" name="TextBox 6"/>
          <p:cNvSpPr txBox="1"/>
          <p:nvPr/>
        </p:nvSpPr>
        <p:spPr>
          <a:xfrm>
            <a:off x="0" y="1447800"/>
            <a:ext cx="9677400" cy="5401479"/>
          </a:xfrm>
          <a:prstGeom prst="rect">
            <a:avLst/>
          </a:prstGeom>
          <a:noFill/>
        </p:spPr>
        <p:txBody>
          <a:bodyPr wrap="square" rtlCol="0">
            <a:spAutoFit/>
          </a:bodyPr>
          <a:lstStyle/>
          <a:p>
            <a:pPr marL="450850" indent="-363538">
              <a:spcAft>
                <a:spcPts val="600"/>
              </a:spcAft>
              <a:buClr>
                <a:srgbClr val="FFC000"/>
              </a:buClr>
              <a:buFont typeface="Wingdings" pitchFamily="2" charset="2"/>
              <a:buChar char="§"/>
            </a:pPr>
            <a:r>
              <a:rPr lang="sr-Cyrl-RS" sz="3200" dirty="0" smtClean="0"/>
              <a:t>Data source </a:t>
            </a:r>
            <a:r>
              <a:rPr lang="sr-Cyrl-RS" sz="3200" dirty="0" smtClean="0"/>
              <a:t>aspect: </a:t>
            </a:r>
            <a:r>
              <a:rPr lang="sr-Cyrl-RS" sz="3200" dirty="0" smtClean="0"/>
              <a:t>weak</a:t>
            </a:r>
          </a:p>
          <a:p>
            <a:pPr marL="808038" indent="-442913">
              <a:buClr>
                <a:schemeClr val="accent1"/>
              </a:buClr>
              <a:buFont typeface="Wingdings" pitchFamily="2" charset="2"/>
              <a:buChar char="v"/>
              <a:tabLst>
                <a:tab pos="0" algn="l"/>
                <a:tab pos="625475" algn="l"/>
              </a:tabLst>
            </a:pPr>
            <a:r>
              <a:rPr lang="sr-Cyrl-RS" sz="2800" dirty="0" smtClean="0"/>
              <a:t>No support for JDBC, Access, MySQL, Oracle,CSV</a:t>
            </a:r>
          </a:p>
          <a:p>
            <a:pPr marL="808038" indent="-442913">
              <a:buClr>
                <a:schemeClr val="accent1"/>
              </a:buClr>
              <a:buFont typeface="Wingdings" pitchFamily="2" charset="2"/>
              <a:buChar char="v"/>
              <a:tabLst>
                <a:tab pos="0" algn="l"/>
                <a:tab pos="625475" algn="l"/>
              </a:tabLst>
            </a:pPr>
            <a:r>
              <a:rPr lang="sr-Cyrl-RS" sz="2800" dirty="0" smtClean="0"/>
              <a:t>Only medium data set size can be dealed with </a:t>
            </a:r>
          </a:p>
          <a:p>
            <a:pPr marL="808038" indent="-442913">
              <a:spcAft>
                <a:spcPts val="600"/>
              </a:spcAft>
              <a:buClr>
                <a:schemeClr val="accent1"/>
              </a:buClr>
              <a:buFont typeface="Wingdings" pitchFamily="2" charset="2"/>
              <a:buChar char="v"/>
              <a:tabLst>
                <a:tab pos="0" algn="l"/>
                <a:tab pos="625475" algn="l"/>
              </a:tabLst>
            </a:pPr>
            <a:r>
              <a:rPr lang="sr-Cyrl-RS" sz="2800" dirty="0" smtClean="0"/>
              <a:t>No support for Linux, MacOS.</a:t>
            </a:r>
          </a:p>
          <a:p>
            <a:pPr marL="438150" indent="-349250">
              <a:spcAft>
                <a:spcPts val="600"/>
              </a:spcAft>
              <a:buClr>
                <a:srgbClr val="FFC000"/>
              </a:buClr>
              <a:buFont typeface="Wingdings" pitchFamily="2" charset="2"/>
              <a:buChar char="§"/>
            </a:pPr>
            <a:r>
              <a:rPr lang="sr-Cyrl-RS" sz="3200" dirty="0" smtClean="0"/>
              <a:t>Functionality aspect</a:t>
            </a:r>
          </a:p>
          <a:p>
            <a:pPr marL="804863" indent="-439738">
              <a:spcAft>
                <a:spcPts val="600"/>
              </a:spcAft>
              <a:buClr>
                <a:srgbClr val="FFC000"/>
              </a:buClr>
              <a:buFont typeface="Wingdings" pitchFamily="2" charset="2"/>
              <a:buChar char="v"/>
            </a:pPr>
            <a:r>
              <a:rPr lang="sr-Cyrl-RS" sz="2800" dirty="0" smtClean="0"/>
              <a:t>D</a:t>
            </a:r>
            <a:r>
              <a:rPr lang="en-US" sz="2800" dirty="0" smtClean="0"/>
              <a:t>a</a:t>
            </a:r>
            <a:r>
              <a:rPr lang="sr-Cyrl-RS" sz="2800" dirty="0" smtClean="0"/>
              <a:t>ta and model visualisation at a very low level</a:t>
            </a:r>
          </a:p>
          <a:p>
            <a:pPr marL="438150" indent="-349250">
              <a:spcAft>
                <a:spcPts val="600"/>
              </a:spcAft>
              <a:buClr>
                <a:srgbClr val="FFC000"/>
              </a:buClr>
              <a:buFont typeface="Wingdings" pitchFamily="2" charset="2"/>
              <a:buChar char="§"/>
            </a:pPr>
            <a:r>
              <a:rPr lang="sr-Cyrl-RS" sz="3200" dirty="0" smtClean="0"/>
              <a:t>Usability aspect</a:t>
            </a:r>
          </a:p>
          <a:p>
            <a:pPr marL="895350" indent="-530225">
              <a:buClr>
                <a:srgbClr val="FFC000"/>
              </a:buClr>
              <a:buFont typeface="Wingdings" pitchFamily="2" charset="2"/>
              <a:buChar char="v"/>
              <a:tabLst>
                <a:tab pos="895350" algn="l"/>
              </a:tabLst>
            </a:pPr>
            <a:r>
              <a:rPr lang="sr-Cyrl-RS" sz="2800" dirty="0" smtClean="0"/>
              <a:t>Human </a:t>
            </a:r>
            <a:r>
              <a:rPr lang="sr-Cyrl-RS" sz="2800" dirty="0" smtClean="0"/>
              <a:t>Interaction: </a:t>
            </a:r>
            <a:r>
              <a:rPr lang="sr-Cyrl-RS" sz="2800" dirty="0" smtClean="0"/>
              <a:t>manual</a:t>
            </a:r>
          </a:p>
          <a:p>
            <a:pPr marL="895350" indent="-530225">
              <a:buClr>
                <a:srgbClr val="FFC000"/>
              </a:buClr>
              <a:buFont typeface="Wingdings" pitchFamily="2" charset="2"/>
              <a:buChar char="v"/>
              <a:tabLst>
                <a:tab pos="895350" algn="l"/>
              </a:tabLst>
            </a:pPr>
            <a:r>
              <a:rPr lang="sr-Cyrl-RS" sz="2800" dirty="0" smtClean="0"/>
              <a:t>No interoperability</a:t>
            </a:r>
          </a:p>
          <a:p>
            <a:pPr marL="895350" indent="-530225">
              <a:buClr>
                <a:srgbClr val="FFC000"/>
              </a:buClr>
              <a:buFont typeface="Wingdings" pitchFamily="2" charset="2"/>
              <a:buChar char="v"/>
              <a:tabLst>
                <a:tab pos="895350" algn="l"/>
              </a:tabLst>
            </a:pPr>
            <a:r>
              <a:rPr lang="sr-Cyrl-RS" sz="2800" dirty="0" smtClean="0"/>
              <a:t>Low extensibility</a:t>
            </a:r>
          </a:p>
          <a:p>
            <a:endParaRPr lang="en-US" sz="2800" dirty="0"/>
          </a:p>
        </p:txBody>
      </p:sp>
      <p:pic>
        <p:nvPicPr>
          <p:cNvPr id="3074" name="Picture 2" descr="C:\Users\stefan\Desktop\Untitled.png"/>
          <p:cNvPicPr>
            <a:picLocks noChangeAspect="1" noChangeArrowheads="1"/>
          </p:cNvPicPr>
          <p:nvPr/>
        </p:nvPicPr>
        <p:blipFill>
          <a:blip r:embed="rId3"/>
          <a:srcRect/>
          <a:stretch>
            <a:fillRect/>
          </a:stretch>
        </p:blipFill>
        <p:spPr bwMode="auto">
          <a:xfrm>
            <a:off x="5105400" y="533400"/>
            <a:ext cx="3962400" cy="666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Rapid miner (YALE)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r>
              <a:rPr lang="en-US" dirty="0" smtClean="0"/>
              <a:t>/21</a:t>
            </a:r>
            <a:endParaRPr lang="en-US" dirty="0"/>
          </a:p>
        </p:txBody>
      </p:sp>
      <p:sp>
        <p:nvSpPr>
          <p:cNvPr id="6" name="Footer Placeholder 5"/>
          <p:cNvSpPr>
            <a:spLocks noGrp="1"/>
          </p:cNvSpPr>
          <p:nvPr>
            <p:ph type="ftr" sz="quarter" idx="11"/>
          </p:nvPr>
        </p:nvSpPr>
        <p:spPr/>
        <p:txBody>
          <a:bodyPr/>
          <a:lstStyle/>
          <a:p>
            <a:r>
              <a:rPr lang="en-US" smtClean="0"/>
              <a:t>Stefan Jakšić  - jaksamoowe@gmail.com; Nenad Ivanović - nenadpeuau@gmail.com</a:t>
            </a:r>
            <a:endParaRPr lang="en-US" dirty="0"/>
          </a:p>
        </p:txBody>
      </p:sp>
      <p:pic>
        <p:nvPicPr>
          <p:cNvPr id="1026" name="Picture 2"/>
          <p:cNvPicPr>
            <a:picLocks noChangeAspect="1" noChangeArrowheads="1"/>
          </p:cNvPicPr>
          <p:nvPr/>
        </p:nvPicPr>
        <p:blipFill>
          <a:blip r:embed="rId3" cstate="print"/>
          <a:srcRect t="7519" b="14713"/>
          <a:stretch>
            <a:fillRect/>
          </a:stretch>
        </p:blipFill>
        <p:spPr bwMode="auto">
          <a:xfrm>
            <a:off x="578751" y="3733800"/>
            <a:ext cx="3970523" cy="2590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t="10926" b="15835"/>
          <a:stretch>
            <a:fillRect/>
          </a:stretch>
        </p:blipFill>
        <p:spPr bwMode="auto">
          <a:xfrm>
            <a:off x="4572000" y="3733800"/>
            <a:ext cx="3917048" cy="2590800"/>
          </a:xfrm>
          <a:prstGeom prst="rect">
            <a:avLst/>
          </a:prstGeom>
          <a:noFill/>
          <a:ln w="9525">
            <a:noFill/>
            <a:miter lim="800000"/>
            <a:headEnd/>
            <a:tailEnd/>
          </a:ln>
          <a:effectLst/>
        </p:spPr>
      </p:pic>
      <p:sp>
        <p:nvSpPr>
          <p:cNvPr id="7" name="TextBox 6"/>
          <p:cNvSpPr txBox="1"/>
          <p:nvPr/>
        </p:nvSpPr>
        <p:spPr>
          <a:xfrm>
            <a:off x="457200" y="1447800"/>
            <a:ext cx="8153400" cy="2431435"/>
          </a:xfrm>
          <a:prstGeom prst="rect">
            <a:avLst/>
          </a:prstGeom>
          <a:noFill/>
        </p:spPr>
        <p:txBody>
          <a:bodyPr wrap="square" rtlCol="0">
            <a:spAutoFit/>
          </a:bodyPr>
          <a:lstStyle/>
          <a:p>
            <a:pPr marL="276225" indent="-276225" defTabSz="276225">
              <a:buClr>
                <a:srgbClr val="FFC000"/>
              </a:buClr>
              <a:buFont typeface="Wingdings" pitchFamily="2" charset="2"/>
              <a:buChar char="§"/>
              <a:tabLst>
                <a:tab pos="361950" algn="l"/>
              </a:tabLst>
            </a:pPr>
            <a:r>
              <a:rPr lang="sr-Cyrl-RS" sz="2800" dirty="0" smtClean="0"/>
              <a:t>Data source </a:t>
            </a:r>
            <a:r>
              <a:rPr lang="sr-Cyrl-RS" sz="2800" dirty="0" smtClean="0"/>
              <a:t>aspect:</a:t>
            </a:r>
            <a:endParaRPr lang="sr-Cyrl-RS" sz="2800" dirty="0" smtClean="0"/>
          </a:p>
          <a:p>
            <a:pPr lvl="1">
              <a:buClr>
                <a:srgbClr val="FFC000"/>
              </a:buClr>
              <a:buFont typeface="Wingdings" pitchFamily="2" charset="2"/>
              <a:buChar char="v"/>
            </a:pPr>
            <a:r>
              <a:rPr lang="sr-Cyrl-RS" sz="2400" dirty="0" smtClean="0"/>
              <a:t> Does not support ODBC and Access data sources</a:t>
            </a:r>
          </a:p>
          <a:p>
            <a:pPr marL="276225" indent="-276225">
              <a:buClr>
                <a:srgbClr val="FFC000"/>
              </a:buClr>
              <a:buFont typeface="Wingdings" pitchFamily="2" charset="2"/>
              <a:buChar char="§"/>
            </a:pPr>
            <a:r>
              <a:rPr lang="sr-Cyrl-RS" sz="2800" dirty="0" smtClean="0"/>
              <a:t>Usability </a:t>
            </a:r>
            <a:r>
              <a:rPr lang="sr-Cyrl-RS" sz="2800" dirty="0" smtClean="0"/>
              <a:t>aspect: </a:t>
            </a:r>
            <a:endParaRPr lang="sr-Cyrl-RS" sz="2800" dirty="0" smtClean="0"/>
          </a:p>
          <a:p>
            <a:pPr marL="811213" lvl="1" indent="-354013">
              <a:buClr>
                <a:srgbClr val="FFC000"/>
              </a:buClr>
              <a:buFont typeface="Wingdings" pitchFamily="2" charset="2"/>
              <a:buChar char="v"/>
            </a:pPr>
            <a:r>
              <a:rPr lang="sr-Cyrl-RS" sz="2400" dirty="0" smtClean="0"/>
              <a:t>Does not support PMML</a:t>
            </a:r>
          </a:p>
          <a:p>
            <a:pPr marL="811213" lvl="1" indent="-354013">
              <a:buClr>
                <a:srgbClr val="FFC000"/>
              </a:buClr>
              <a:buFont typeface="Wingdings" pitchFamily="2" charset="2"/>
              <a:buChar char="v"/>
            </a:pPr>
            <a:r>
              <a:rPr lang="en-US" sz="2400" dirty="0" smtClean="0"/>
              <a:t>V</a:t>
            </a:r>
            <a:r>
              <a:rPr lang="sr-Cyrl-RS" sz="2400" dirty="0" smtClean="0"/>
              <a:t>ery little </a:t>
            </a:r>
            <a:r>
              <a:rPr lang="en-US" sz="2400" dirty="0" smtClean="0"/>
              <a:t>guidance in the data mining process</a:t>
            </a:r>
            <a:endParaRPr lang="sr-Cyrl-RS" sz="2800" dirty="0" smtClean="0"/>
          </a:p>
          <a:p>
            <a:pPr marL="811213" lvl="1" indent="-354013">
              <a:buClr>
                <a:srgbClr val="FFC000"/>
              </a:buClr>
              <a:buFont typeface="Wingdings" pitchFamily="2" charset="2"/>
              <a:buChar char="v"/>
            </a:pPr>
            <a:r>
              <a:rPr lang="sr-Cyrl-RS" sz="2400" dirty="0" smtClean="0"/>
              <a:t>Reported bugs by users</a:t>
            </a:r>
          </a:p>
        </p:txBody>
      </p:sp>
      <p:sp>
        <p:nvSpPr>
          <p:cNvPr id="10" name="TextBox 9"/>
          <p:cNvSpPr txBox="1"/>
          <p:nvPr/>
        </p:nvSpPr>
        <p:spPr>
          <a:xfrm>
            <a:off x="685800" y="6183868"/>
            <a:ext cx="2819400" cy="369332"/>
          </a:xfrm>
          <a:prstGeom prst="rect">
            <a:avLst/>
          </a:prstGeom>
          <a:noFill/>
        </p:spPr>
        <p:txBody>
          <a:bodyPr wrap="square" rtlCol="0">
            <a:spAutoFit/>
          </a:bodyPr>
          <a:lstStyle/>
          <a:p>
            <a:r>
              <a:rPr lang="sr-Cyrl-RS" smtClean="0"/>
              <a:t>Data source characteristics</a:t>
            </a:r>
            <a:endParaRPr lang="en-US" dirty="0"/>
          </a:p>
        </p:txBody>
      </p:sp>
      <p:sp>
        <p:nvSpPr>
          <p:cNvPr id="11" name="TextBox 10"/>
          <p:cNvSpPr txBox="1"/>
          <p:nvPr/>
        </p:nvSpPr>
        <p:spPr>
          <a:xfrm>
            <a:off x="5181600" y="6183868"/>
            <a:ext cx="2971800" cy="369332"/>
          </a:xfrm>
          <a:prstGeom prst="rect">
            <a:avLst/>
          </a:prstGeom>
          <a:noFill/>
        </p:spPr>
        <p:txBody>
          <a:bodyPr wrap="square" rtlCol="0">
            <a:spAutoFit/>
          </a:bodyPr>
          <a:lstStyle/>
          <a:p>
            <a:r>
              <a:rPr lang="sr-Cyrl-RS" smtClean="0"/>
              <a:t>Usability characterstics</a:t>
            </a:r>
            <a:endParaRPr lang="en-US" dirty="0"/>
          </a:p>
        </p:txBody>
      </p:sp>
      <p:pic>
        <p:nvPicPr>
          <p:cNvPr id="4098" name="Picture 2" descr="C:\Users\stefan\Desktop\rapid.png"/>
          <p:cNvPicPr>
            <a:picLocks noChangeAspect="1" noChangeArrowheads="1"/>
          </p:cNvPicPr>
          <p:nvPr/>
        </p:nvPicPr>
        <p:blipFill>
          <a:blip r:embed="rId5"/>
          <a:srcRect/>
          <a:stretch>
            <a:fillRect/>
          </a:stretch>
        </p:blipFill>
        <p:spPr bwMode="auto">
          <a:xfrm>
            <a:off x="6915150" y="0"/>
            <a:ext cx="2228850" cy="13906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Weka</a:t>
            </a:r>
            <a:endParaRPr lang="en-US" dirty="0"/>
          </a:p>
        </p:txBody>
      </p:sp>
      <p:sp>
        <p:nvSpPr>
          <p:cNvPr id="3" name="Footer Placeholder 2"/>
          <p:cNvSpPr>
            <a:spLocks noGrp="1"/>
          </p:cNvSpPr>
          <p:nvPr>
            <p:ph type="ftr" sz="quarter" idx="11"/>
          </p:nvPr>
        </p:nvSpPr>
        <p:spPr/>
        <p:txBody>
          <a:bodyPr/>
          <a:lstStyle/>
          <a:p>
            <a:r>
              <a:rPr lang="en-US" smtClean="0"/>
              <a:t>Stefan Jakšić  - jaksamoowe@gmail.com; Nenad Ivanović - nenadpeuau@gmail.com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r>
              <a:rPr lang="en-US" dirty="0" smtClean="0"/>
              <a:t>/21</a:t>
            </a:r>
            <a:endParaRPr lang="en-US" dirty="0"/>
          </a:p>
        </p:txBody>
      </p:sp>
      <p:sp>
        <p:nvSpPr>
          <p:cNvPr id="7" name="TextBox 6"/>
          <p:cNvSpPr txBox="1"/>
          <p:nvPr/>
        </p:nvSpPr>
        <p:spPr>
          <a:xfrm>
            <a:off x="152400" y="1752600"/>
            <a:ext cx="8839200" cy="4154984"/>
          </a:xfrm>
          <a:prstGeom prst="rect">
            <a:avLst/>
          </a:prstGeom>
          <a:noFill/>
        </p:spPr>
        <p:txBody>
          <a:bodyPr wrap="square" rtlCol="0">
            <a:spAutoFit/>
          </a:bodyPr>
          <a:lstStyle/>
          <a:p>
            <a:pPr marL="276225" indent="-276225" defTabSz="276225">
              <a:buClr>
                <a:srgbClr val="FFC000"/>
              </a:buClr>
              <a:buFont typeface="Wingdings" pitchFamily="2" charset="2"/>
              <a:buChar char="§"/>
              <a:tabLst>
                <a:tab pos="361950" algn="l"/>
              </a:tabLst>
            </a:pPr>
            <a:r>
              <a:rPr lang="sr-Cyrl-RS" sz="3200" dirty="0" smtClean="0"/>
              <a:t>Data source </a:t>
            </a:r>
            <a:r>
              <a:rPr lang="sr-Cyrl-RS" sz="3200" dirty="0" smtClean="0"/>
              <a:t>aspect:</a:t>
            </a:r>
            <a:endParaRPr lang="sr-Cyrl-RS" sz="3200" dirty="0" smtClean="0"/>
          </a:p>
          <a:p>
            <a:pPr lvl="1">
              <a:spcAft>
                <a:spcPts val="600"/>
              </a:spcAft>
              <a:buClr>
                <a:srgbClr val="FFC000"/>
              </a:buClr>
              <a:buFont typeface="Wingdings" pitchFamily="2" charset="2"/>
              <a:buChar char="v"/>
            </a:pPr>
            <a:r>
              <a:rPr lang="sr-Cyrl-RS" sz="2800" dirty="0" smtClean="0"/>
              <a:t> Does not support Excel, Access,ODBC,MySQL,Oracle</a:t>
            </a:r>
          </a:p>
          <a:p>
            <a:pPr marL="276225" indent="-276225">
              <a:buClr>
                <a:srgbClr val="FFC000"/>
              </a:buClr>
              <a:buFont typeface="Wingdings" pitchFamily="2" charset="2"/>
              <a:buChar char="§"/>
            </a:pPr>
            <a:r>
              <a:rPr lang="sr-Cyrl-RS" sz="3200" dirty="0" smtClean="0"/>
              <a:t>Functionality aspect:</a:t>
            </a:r>
          </a:p>
          <a:p>
            <a:pPr marL="811213" lvl="1" indent="-354013">
              <a:buClr>
                <a:srgbClr val="FFC000"/>
              </a:buClr>
              <a:buFont typeface="Wingdings" pitchFamily="2" charset="2"/>
              <a:buChar char="v"/>
            </a:pPr>
            <a:r>
              <a:rPr lang="en-US" sz="2800" dirty="0" smtClean="0"/>
              <a:t>S</a:t>
            </a:r>
            <a:r>
              <a:rPr lang="sr-Cyrl-RS" sz="2800" dirty="0" smtClean="0"/>
              <a:t>upports most required algorithms</a:t>
            </a:r>
          </a:p>
          <a:p>
            <a:pPr marL="811213" lvl="1" indent="-354013">
              <a:spcAft>
                <a:spcPts val="600"/>
              </a:spcAft>
              <a:buClr>
                <a:srgbClr val="FFC000"/>
              </a:buClr>
              <a:buFont typeface="Wingdings" pitchFamily="2" charset="2"/>
              <a:buChar char="v"/>
            </a:pPr>
            <a:r>
              <a:rPr lang="en-US" sz="2800" dirty="0" smtClean="0"/>
              <a:t> It is not capable of multi-relational data mining</a:t>
            </a:r>
            <a:endParaRPr lang="sr-Cyrl-RS" sz="2800" dirty="0" smtClean="0"/>
          </a:p>
          <a:p>
            <a:pPr marL="276225" indent="-276225">
              <a:buClr>
                <a:srgbClr val="FFC000"/>
              </a:buClr>
              <a:buFont typeface="Wingdings" pitchFamily="2" charset="2"/>
              <a:buChar char="§"/>
            </a:pPr>
            <a:r>
              <a:rPr lang="sr-Cyrl-RS" sz="3200" dirty="0" smtClean="0"/>
              <a:t>Usability </a:t>
            </a:r>
            <a:r>
              <a:rPr lang="sr-Cyrl-RS" sz="3200" dirty="0" smtClean="0"/>
              <a:t>aspect: </a:t>
            </a:r>
            <a:endParaRPr lang="sr-Cyrl-RS" sz="3200" dirty="0" smtClean="0"/>
          </a:p>
          <a:p>
            <a:pPr marL="811213" lvl="1" indent="-354013">
              <a:buClr>
                <a:srgbClr val="FFC000"/>
              </a:buClr>
              <a:buFont typeface="Wingdings" pitchFamily="2" charset="2"/>
              <a:buChar char="v"/>
            </a:pPr>
            <a:r>
              <a:rPr lang="sr-Cyrl-RS" sz="2800" dirty="0" smtClean="0"/>
              <a:t>Does not support PMML</a:t>
            </a:r>
          </a:p>
          <a:p>
            <a:pPr marL="811213" lvl="1" indent="-354013">
              <a:buClr>
                <a:srgbClr val="FFC000"/>
              </a:buClr>
              <a:buFont typeface="Wingdings" pitchFamily="2" charset="2"/>
              <a:buChar char="v"/>
            </a:pPr>
            <a:r>
              <a:rPr lang="en-US" sz="2800" dirty="0" smtClean="0"/>
              <a:t>E</a:t>
            </a:r>
            <a:r>
              <a:rPr lang="sr-Cyrl-RS" sz="2800" dirty="0" smtClean="0"/>
              <a:t>xtensibility allowed – a plus</a:t>
            </a:r>
            <a:endParaRPr lang="sr-Cyrl-RS" sz="3200" dirty="0" smtClean="0"/>
          </a:p>
          <a:p>
            <a:endParaRPr lang="en-US" dirty="0"/>
          </a:p>
        </p:txBody>
      </p:sp>
      <p:pic>
        <p:nvPicPr>
          <p:cNvPr id="1026" name="Picture 2" descr="C:\Users\stefan\Desktop\Weka_(software)_logo.png"/>
          <p:cNvPicPr>
            <a:picLocks noChangeAspect="1" noChangeArrowheads="1"/>
          </p:cNvPicPr>
          <p:nvPr/>
        </p:nvPicPr>
        <p:blipFill>
          <a:blip r:embed="rId3"/>
          <a:srcRect/>
          <a:stretch>
            <a:fillRect/>
          </a:stretch>
        </p:blipFill>
        <p:spPr bwMode="auto">
          <a:xfrm>
            <a:off x="7391400" y="381000"/>
            <a:ext cx="1508125" cy="7921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Knime as a solution</a:t>
            </a:r>
            <a:endParaRPr lang="en-US" dirty="0"/>
          </a:p>
        </p:txBody>
      </p:sp>
      <p:sp>
        <p:nvSpPr>
          <p:cNvPr id="3" name="Content Placeholder 2"/>
          <p:cNvSpPr>
            <a:spLocks noGrp="1"/>
          </p:cNvSpPr>
          <p:nvPr>
            <p:ph idx="4294967295"/>
          </p:nvPr>
        </p:nvSpPr>
        <p:spPr>
          <a:xfrm>
            <a:off x="304800" y="1774825"/>
            <a:ext cx="8229600" cy="4625975"/>
          </a:xfrm>
        </p:spPr>
        <p:txBody>
          <a:bodyPr>
            <a:normAutofit/>
          </a:bodyPr>
          <a:lstStyle/>
          <a:p>
            <a:pPr>
              <a:spcAft>
                <a:spcPts val="600"/>
              </a:spcAft>
              <a:buNone/>
            </a:pPr>
            <a:r>
              <a:rPr lang="en-US" dirty="0" smtClean="0"/>
              <a:t>B</a:t>
            </a:r>
            <a:r>
              <a:rPr lang="sr-Cyrl-RS" dirty="0" smtClean="0"/>
              <a:t>etter than others </a:t>
            </a:r>
            <a:r>
              <a:rPr lang="sr-Cyrl-RS" dirty="0" smtClean="0"/>
              <a:t>because:</a:t>
            </a:r>
            <a:endParaRPr lang="sr-Cyrl-RS" dirty="0" smtClean="0"/>
          </a:p>
          <a:p>
            <a:pPr marL="625475" indent="-352425"/>
            <a:r>
              <a:rPr lang="en-US" dirty="0" smtClean="0"/>
              <a:t>U</a:t>
            </a:r>
            <a:r>
              <a:rPr lang="sr-Cyrl-RS" dirty="0" smtClean="0"/>
              <a:t>ses simple and intuitive GUI </a:t>
            </a:r>
          </a:p>
          <a:p>
            <a:pPr marL="625475" indent="-352425"/>
            <a:r>
              <a:rPr lang="en-US" dirty="0" smtClean="0"/>
              <a:t>E</a:t>
            </a:r>
            <a:r>
              <a:rPr lang="sr-Cyrl-RS" dirty="0" smtClean="0"/>
              <a:t>asy node configuration and  execution</a:t>
            </a:r>
          </a:p>
          <a:p>
            <a:pPr marL="625475" indent="-352425"/>
            <a:r>
              <a:rPr lang="sr-Cyrl-RS" dirty="0" smtClean="0"/>
              <a:t>Based on Eclipse platform</a:t>
            </a:r>
          </a:p>
          <a:p>
            <a:pPr marL="625475" indent="-352425"/>
            <a:r>
              <a:rPr lang="sr-Cyrl-RS" dirty="0" smtClean="0"/>
              <a:t>Many relevant examples</a:t>
            </a:r>
          </a:p>
          <a:p>
            <a:pPr marL="625475" indent="-352425"/>
            <a:r>
              <a:rPr lang="en-US" dirty="0" smtClean="0"/>
              <a:t>U</a:t>
            </a:r>
            <a:r>
              <a:rPr lang="sr-Cyrl-RS" dirty="0" smtClean="0"/>
              <a:t>seful help – node description</a:t>
            </a:r>
          </a:p>
          <a:p>
            <a:pPr marL="625475" indent="-352425"/>
            <a:r>
              <a:rPr lang="sr-Cyrl-RS" dirty="0" smtClean="0"/>
              <a:t>Good for begginers</a:t>
            </a:r>
          </a:p>
          <a:p>
            <a:endParaRPr lang="sr-Cyrl-R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r>
              <a:rPr lang="en-US" dirty="0" smtClean="0"/>
              <a:t>/21</a:t>
            </a:r>
            <a:endParaRPr lang="en-US" dirty="0"/>
          </a:p>
        </p:txBody>
      </p:sp>
      <p:sp>
        <p:nvSpPr>
          <p:cNvPr id="5" name="Footer Placeholder 4"/>
          <p:cNvSpPr>
            <a:spLocks noGrp="1"/>
          </p:cNvSpPr>
          <p:nvPr>
            <p:ph type="ftr" sz="quarter" idx="11"/>
          </p:nvPr>
        </p:nvSpPr>
        <p:spPr/>
        <p:txBody>
          <a:bodyPr/>
          <a:lstStyle/>
          <a:p>
            <a:r>
              <a:rPr lang="en-US" smtClean="0"/>
              <a:t>Stefan Jakšić  - jaksamoowe@gmail.com; Nenad Ivanović - nenadpeuau@gmail.com</a:t>
            </a:r>
            <a:endParaRPr lang="en-US" dirty="0"/>
          </a:p>
        </p:txBody>
      </p:sp>
      <p:pic>
        <p:nvPicPr>
          <p:cNvPr id="2050" name="Picture 2" descr="C:\Users\stefan\Desktop\KNIMElogo.jpg"/>
          <p:cNvPicPr>
            <a:picLocks noChangeAspect="1" noChangeArrowheads="1"/>
          </p:cNvPicPr>
          <p:nvPr/>
        </p:nvPicPr>
        <p:blipFill>
          <a:blip r:embed="rId3"/>
          <a:srcRect/>
          <a:stretch>
            <a:fillRect/>
          </a:stretch>
        </p:blipFill>
        <p:spPr bwMode="auto">
          <a:xfrm>
            <a:off x="6238875" y="152400"/>
            <a:ext cx="2752725" cy="10952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fan\Desktop\IMG.jpg"/>
          <p:cNvPicPr>
            <a:picLocks noChangeAspect="1" noChangeArrowheads="1"/>
          </p:cNvPicPr>
          <p:nvPr/>
        </p:nvPicPr>
        <p:blipFill>
          <a:blip r:embed="rId3" cstate="print"/>
          <a:srcRect/>
          <a:stretch>
            <a:fillRect/>
          </a:stretch>
        </p:blipFill>
        <p:spPr bwMode="auto">
          <a:xfrm>
            <a:off x="2114550" y="2743200"/>
            <a:ext cx="7029450" cy="2514600"/>
          </a:xfrm>
          <a:prstGeom prst="rect">
            <a:avLst/>
          </a:prstGeom>
          <a:noFill/>
        </p:spPr>
      </p:pic>
      <p:sp>
        <p:nvSpPr>
          <p:cNvPr id="3" name="Content Placeholder 2"/>
          <p:cNvSpPr>
            <a:spLocks noGrp="1"/>
          </p:cNvSpPr>
          <p:nvPr>
            <p:ph idx="4294967295"/>
          </p:nvPr>
        </p:nvSpPr>
        <p:spPr>
          <a:xfrm>
            <a:off x="0" y="1371600"/>
            <a:ext cx="9144000" cy="5334000"/>
          </a:xfrm>
        </p:spPr>
        <p:txBody>
          <a:bodyPr>
            <a:normAutofit fontScale="92500" lnSpcReduction="10000"/>
          </a:bodyPr>
          <a:lstStyle/>
          <a:p>
            <a:pPr>
              <a:spcBef>
                <a:spcPts val="200"/>
              </a:spcBef>
              <a:spcAft>
                <a:spcPts val="200"/>
              </a:spcAft>
            </a:pPr>
            <a:r>
              <a:rPr lang="sr-Cyrl-RS" sz="2800" dirty="0" smtClean="0"/>
              <a:t>I</a:t>
            </a:r>
            <a:r>
              <a:rPr lang="en-US" sz="2800" dirty="0" err="1" smtClean="0"/>
              <a:t>ntegration</a:t>
            </a:r>
            <a:r>
              <a:rPr lang="en-US" sz="2800" dirty="0" smtClean="0"/>
              <a:t> of various </a:t>
            </a:r>
            <a:r>
              <a:rPr lang="de-DE" sz="2800" dirty="0" smtClean="0"/>
              <a:t>Python,R,Perl,Java snippets</a:t>
            </a:r>
          </a:p>
          <a:p>
            <a:pPr>
              <a:spcBef>
                <a:spcPts val="200"/>
              </a:spcBef>
              <a:spcAft>
                <a:spcPts val="200"/>
              </a:spcAft>
            </a:pPr>
            <a:r>
              <a:rPr lang="en-US" sz="3000" dirty="0" smtClean="0"/>
              <a:t>P</a:t>
            </a:r>
            <a:r>
              <a:rPr lang="sr-Cyrl-RS" sz="3000" dirty="0" smtClean="0"/>
              <a:t>ortability – PMML, XML</a:t>
            </a:r>
          </a:p>
          <a:p>
            <a:pPr>
              <a:spcBef>
                <a:spcPts val="200"/>
              </a:spcBef>
              <a:spcAft>
                <a:spcPts val="200"/>
              </a:spcAft>
            </a:pPr>
            <a:r>
              <a:rPr lang="en-US" sz="3000" dirty="0" smtClean="0"/>
              <a:t>KNIME Cluster Execution</a:t>
            </a:r>
            <a:r>
              <a:rPr lang="sr-Cyrl-RS" sz="3000" dirty="0" smtClean="0"/>
              <a:t> – gain in performance</a:t>
            </a:r>
          </a:p>
          <a:p>
            <a:endParaRPr lang="sr-Cyrl-RS" dirty="0" smtClean="0"/>
          </a:p>
          <a:p>
            <a:endParaRPr lang="sr-Cyrl-RS"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endParaRPr lang="sr-Cyrl-RS" sz="1100" dirty="0" smtClean="0"/>
          </a:p>
          <a:p>
            <a:r>
              <a:rPr lang="en-US" sz="3000" dirty="0" smtClean="0"/>
              <a:t>KNIME allows users to</a:t>
            </a:r>
            <a:r>
              <a:rPr lang="sr-Cyrl-RS" sz="3000" dirty="0" smtClean="0"/>
              <a:t>:</a:t>
            </a:r>
            <a:endParaRPr lang="sr-Cyrl-RS" dirty="0" smtClean="0"/>
          </a:p>
          <a:p>
            <a:pPr marL="896938" lvl="1" indent="-439738">
              <a:buClr>
                <a:srgbClr val="FFC000"/>
              </a:buClr>
              <a:buFont typeface="Wingdings" pitchFamily="2" charset="2"/>
              <a:buChar char="v"/>
              <a:tabLst>
                <a:tab pos="811213" algn="l"/>
              </a:tabLst>
            </a:pPr>
            <a:r>
              <a:rPr lang="en-US" sz="2600" dirty="0" smtClean="0"/>
              <a:t>visually create data flows</a:t>
            </a:r>
            <a:endParaRPr lang="sr-Cyrl-RS" sz="2600" dirty="0" smtClean="0"/>
          </a:p>
          <a:p>
            <a:pPr marL="896938" lvl="1" indent="-439738">
              <a:buClr>
                <a:srgbClr val="FFC000"/>
              </a:buClr>
              <a:buFont typeface="Wingdings" pitchFamily="2" charset="2"/>
              <a:buChar char="v"/>
              <a:tabLst>
                <a:tab pos="811213" algn="l"/>
              </a:tabLst>
            </a:pPr>
            <a:r>
              <a:rPr lang="sr-Cyrl-RS" sz="2600" dirty="0" smtClean="0"/>
              <a:t>s</a:t>
            </a:r>
            <a:r>
              <a:rPr lang="en-US" sz="2600" dirty="0" smtClean="0"/>
              <a:t>electively execute analysis steps</a:t>
            </a:r>
            <a:endParaRPr lang="sr-Cyrl-RS" sz="2600" dirty="0" smtClean="0"/>
          </a:p>
          <a:p>
            <a:pPr marL="896938" lvl="1" indent="-439738">
              <a:buClr>
                <a:srgbClr val="FFC000"/>
              </a:buClr>
              <a:buFont typeface="Wingdings" pitchFamily="2" charset="2"/>
              <a:buChar char="v"/>
              <a:tabLst>
                <a:tab pos="811213" algn="l"/>
              </a:tabLst>
            </a:pPr>
            <a:r>
              <a:rPr lang="sr-Cyrl-RS" sz="2600" dirty="0" smtClean="0"/>
              <a:t>i</a:t>
            </a:r>
            <a:r>
              <a:rPr lang="en-US" sz="2600" dirty="0" smtClean="0"/>
              <a:t>nspect results</a:t>
            </a:r>
            <a:endParaRPr lang="sr-Cyrl-RS" dirty="0" smtClean="0"/>
          </a:p>
        </p:txBody>
      </p:sp>
      <p:sp>
        <p:nvSpPr>
          <p:cNvPr id="2" name="Title 1"/>
          <p:cNvSpPr>
            <a:spLocks noGrp="1"/>
          </p:cNvSpPr>
          <p:nvPr>
            <p:ph type="title"/>
          </p:nvPr>
        </p:nvSpPr>
        <p:spPr/>
        <p:txBody>
          <a:bodyPr/>
          <a:lstStyle/>
          <a:p>
            <a:r>
              <a:rPr lang="sr-Cyrl-RS" smtClean="0"/>
              <a:t>Originality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r>
              <a:rPr lang="en-US" dirty="0" smtClean="0"/>
              <a:t>/21</a:t>
            </a:r>
            <a:endParaRPr lang="en-US" dirty="0"/>
          </a:p>
        </p:txBody>
      </p:sp>
      <p:sp>
        <p:nvSpPr>
          <p:cNvPr id="5" name="Footer Placeholder 4"/>
          <p:cNvSpPr>
            <a:spLocks noGrp="1"/>
          </p:cNvSpPr>
          <p:nvPr>
            <p:ph type="ftr" sz="quarter" idx="11"/>
          </p:nvPr>
        </p:nvSpPr>
        <p:spPr/>
        <p:txBody>
          <a:bodyPr/>
          <a:lstStyle/>
          <a:p>
            <a:r>
              <a:rPr lang="en-US" smtClean="0"/>
              <a:t>Stefan Jakšić  - jaksamoowe@gmail.com; Nenad Ivanović - nenadpeuau@gmail.com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2343</TotalTime>
  <Words>2398</Words>
  <Application>Microsoft Office PowerPoint</Application>
  <PresentationFormat>On-screen Show (4:3)</PresentationFormat>
  <Paragraphs>348</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Knime: a data mining platform</vt:lpstr>
      <vt:lpstr>The problems we consider</vt:lpstr>
      <vt:lpstr>Importance of data mining </vt:lpstr>
      <vt:lpstr>The future of data mining</vt:lpstr>
      <vt:lpstr>Tanagra</vt:lpstr>
      <vt:lpstr>Rapid miner (YALE)</vt:lpstr>
      <vt:lpstr>Weka</vt:lpstr>
      <vt:lpstr>Knime as a solution</vt:lpstr>
      <vt:lpstr>Originality</vt:lpstr>
      <vt:lpstr>Time is on Knime’s side</vt:lpstr>
      <vt:lpstr>Example</vt:lpstr>
      <vt:lpstr>Example</vt:lpstr>
      <vt:lpstr>Example</vt:lpstr>
      <vt:lpstr>Example</vt:lpstr>
      <vt:lpstr>Example</vt:lpstr>
      <vt:lpstr>Example</vt:lpstr>
      <vt:lpstr>Example</vt:lpstr>
      <vt:lpstr>Example</vt:lpstr>
      <vt:lpstr>Conclusion</vt:lpstr>
      <vt:lpstr>Q &amp; A</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Knime : data analytics platform</dc:title>
  <dc:creator>stefan</dc:creator>
  <cp:lastModifiedBy>stefan</cp:lastModifiedBy>
  <cp:revision>242</cp:revision>
  <dcterms:created xsi:type="dcterms:W3CDTF">2006-08-16T00:00:00Z</dcterms:created>
  <dcterms:modified xsi:type="dcterms:W3CDTF">2010-12-03T16:48:52Z</dcterms:modified>
</cp:coreProperties>
</file>